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76" r:id="rId7"/>
    <p:sldId id="258" r:id="rId8"/>
    <p:sldId id="263" r:id="rId9"/>
    <p:sldId id="264" r:id="rId10"/>
    <p:sldId id="265" r:id="rId11"/>
    <p:sldId id="266" r:id="rId12"/>
    <p:sldId id="267" r:id="rId13"/>
    <p:sldId id="268" r:id="rId14"/>
    <p:sldId id="272" r:id="rId15"/>
    <p:sldId id="273" r:id="rId16"/>
    <p:sldId id="274" r:id="rId17"/>
    <p:sldId id="275" r:id="rId18"/>
    <p:sldId id="262" r:id="rId19"/>
    <p:sldId id="279" r:id="rId20"/>
    <p:sldId id="278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88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A80EE-08AB-4830-B3D0-7526D0F7CD42}" type="datetimeFigureOut">
              <a:rPr lang="en-CA" smtClean="0"/>
              <a:pPr/>
              <a:t>2018-12-21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2F282-1197-4D53-8FED-79E90FB52934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A80EE-08AB-4830-B3D0-7526D0F7CD42}" type="datetimeFigureOut">
              <a:rPr lang="en-CA" smtClean="0"/>
              <a:pPr/>
              <a:t>2018-12-21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2F282-1197-4D53-8FED-79E90FB52934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A80EE-08AB-4830-B3D0-7526D0F7CD42}" type="datetimeFigureOut">
              <a:rPr lang="en-CA" smtClean="0"/>
              <a:pPr/>
              <a:t>2018-12-21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2F282-1197-4D53-8FED-79E90FB52934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A80EE-08AB-4830-B3D0-7526D0F7CD42}" type="datetimeFigureOut">
              <a:rPr lang="en-CA" smtClean="0"/>
              <a:pPr/>
              <a:t>2018-12-21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2F282-1197-4D53-8FED-79E90FB52934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A80EE-08AB-4830-B3D0-7526D0F7CD42}" type="datetimeFigureOut">
              <a:rPr lang="en-CA" smtClean="0"/>
              <a:pPr/>
              <a:t>2018-12-21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2F282-1197-4D53-8FED-79E90FB52934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A80EE-08AB-4830-B3D0-7526D0F7CD42}" type="datetimeFigureOut">
              <a:rPr lang="en-CA" smtClean="0"/>
              <a:pPr/>
              <a:t>2018-12-21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2F282-1197-4D53-8FED-79E90FB52934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A80EE-08AB-4830-B3D0-7526D0F7CD42}" type="datetimeFigureOut">
              <a:rPr lang="en-CA" smtClean="0"/>
              <a:pPr/>
              <a:t>2018-12-21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2F282-1197-4D53-8FED-79E90FB52934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A80EE-08AB-4830-B3D0-7526D0F7CD42}" type="datetimeFigureOut">
              <a:rPr lang="en-CA" smtClean="0"/>
              <a:pPr/>
              <a:t>2018-12-21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2F282-1197-4D53-8FED-79E90FB52934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A80EE-08AB-4830-B3D0-7526D0F7CD42}" type="datetimeFigureOut">
              <a:rPr lang="en-CA" smtClean="0"/>
              <a:pPr/>
              <a:t>2018-12-21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2F282-1197-4D53-8FED-79E90FB52934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A80EE-08AB-4830-B3D0-7526D0F7CD42}" type="datetimeFigureOut">
              <a:rPr lang="en-CA" smtClean="0"/>
              <a:pPr/>
              <a:t>2018-12-21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2F282-1197-4D53-8FED-79E90FB52934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A80EE-08AB-4830-B3D0-7526D0F7CD42}" type="datetimeFigureOut">
              <a:rPr lang="en-CA" smtClean="0"/>
              <a:pPr/>
              <a:t>2018-12-21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2F282-1197-4D53-8FED-79E90FB52934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2A80EE-08AB-4830-B3D0-7526D0F7CD42}" type="datetimeFigureOut">
              <a:rPr lang="en-CA" smtClean="0"/>
              <a:pPr/>
              <a:t>2018-12-21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72F282-1197-4D53-8FED-79E90FB52934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b="1" dirty="0" smtClean="0"/>
              <a:t>Outbound Journey </a:t>
            </a:r>
            <a:r>
              <a:rPr lang="en-CA" b="1" smtClean="0"/>
              <a:t>Treasurer 2019 </a:t>
            </a:r>
            <a:r>
              <a:rPr lang="en-CA" b="1" dirty="0" smtClean="0"/>
              <a:t>Workshop</a:t>
            </a:r>
            <a:endParaRPr lang="en-CA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smtClean="0"/>
              <a:t> </a:t>
            </a:r>
            <a:endParaRPr lang="en-CA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sz="4900" b="1" dirty="0" smtClean="0"/>
              <a:t>Income &amp; Disbursement</a:t>
            </a:r>
            <a:r>
              <a:rPr lang="en-CA" b="1" dirty="0" smtClean="0"/>
              <a:t/>
            </a:r>
            <a:br>
              <a:rPr lang="en-CA" b="1" dirty="0" smtClean="0"/>
            </a:br>
            <a:r>
              <a:rPr lang="en-CA" sz="3400" dirty="0" smtClean="0"/>
              <a:t>Pages 7 &amp; 8</a:t>
            </a:r>
            <a:endParaRPr lang="en-CA" sz="3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80000"/>
              </a:lnSpc>
              <a:spcBef>
                <a:spcPts val="600"/>
              </a:spcBef>
            </a:pPr>
            <a:r>
              <a:rPr lang="en-CA" dirty="0" smtClean="0"/>
              <a:t>Income via cheque, Interact e-transfer, Cash</a:t>
            </a:r>
          </a:p>
          <a:p>
            <a:pPr>
              <a:lnSpc>
                <a:spcPct val="80000"/>
              </a:lnSpc>
              <a:spcBef>
                <a:spcPts val="600"/>
              </a:spcBef>
            </a:pPr>
            <a:r>
              <a:rPr lang="en-CA" dirty="0" smtClean="0"/>
              <a:t>Disbursement via cheque, wire transfer at bank with </a:t>
            </a:r>
            <a:r>
              <a:rPr lang="en-CA" dirty="0" smtClean="0">
                <a:solidFill>
                  <a:srgbClr val="00B050"/>
                </a:solidFill>
              </a:rPr>
              <a:t>AC</a:t>
            </a:r>
            <a:endParaRPr lang="en-CA" dirty="0" smtClean="0"/>
          </a:p>
          <a:p>
            <a:pPr>
              <a:lnSpc>
                <a:spcPct val="80000"/>
              </a:lnSpc>
              <a:spcBef>
                <a:spcPts val="600"/>
              </a:spcBef>
            </a:pPr>
            <a:r>
              <a:rPr lang="en-CA" dirty="0" smtClean="0"/>
              <a:t>All incomes and disbursements must be recorded sequentially in the journey journal including bank fees and periodically reconciled with the bank statement</a:t>
            </a:r>
          </a:p>
          <a:p>
            <a:pPr>
              <a:lnSpc>
                <a:spcPct val="80000"/>
              </a:lnSpc>
              <a:spcBef>
                <a:spcPts val="600"/>
              </a:spcBef>
            </a:pPr>
            <a:r>
              <a:rPr lang="en-CA" dirty="0" smtClean="0"/>
              <a:t>Invoices or Receipts are required for all disbursements</a:t>
            </a:r>
          </a:p>
          <a:p>
            <a:pPr>
              <a:lnSpc>
                <a:spcPct val="80000"/>
              </a:lnSpc>
              <a:spcBef>
                <a:spcPts val="600"/>
              </a:spcBef>
            </a:pPr>
            <a:r>
              <a:rPr lang="en-CA" dirty="0" smtClean="0"/>
              <a:t>Caution – do not write last cheque near end of month</a:t>
            </a:r>
          </a:p>
          <a:p>
            <a:endParaRPr lang="en-CA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sz="4900" b="1" dirty="0" smtClean="0"/>
              <a:t>Income</a:t>
            </a:r>
            <a:r>
              <a:rPr lang="en-CA" sz="4900" dirty="0" smtClean="0"/>
              <a:t/>
            </a:r>
            <a:br>
              <a:rPr lang="en-CA" sz="4900" dirty="0" smtClean="0"/>
            </a:br>
            <a:r>
              <a:rPr lang="en-CA" sz="3400" dirty="0" smtClean="0"/>
              <a:t>Page 10</a:t>
            </a:r>
            <a:endParaRPr lang="en-CA" sz="3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CA" dirty="0" smtClean="0"/>
              <a:t>Sources of income</a:t>
            </a:r>
          </a:p>
          <a:p>
            <a:pPr marL="898525" indent="-533400">
              <a:buFont typeface="Wingdings" pitchFamily="2" charset="2"/>
              <a:buChar char="Ø"/>
            </a:pPr>
            <a:r>
              <a:rPr lang="en-CA" dirty="0" smtClean="0"/>
              <a:t>Journey Registration Fees – $35/Ambassador/Journey (post dated cheque 6 months prior journey start)</a:t>
            </a:r>
          </a:p>
          <a:p>
            <a:pPr marL="898525" indent="-533400">
              <a:buFont typeface="Wingdings" pitchFamily="2" charset="2"/>
              <a:buChar char="Ø"/>
            </a:pPr>
            <a:r>
              <a:rPr lang="en-CA" dirty="0" smtClean="0"/>
              <a:t>Assured Space Deposit – $300 per oversubscribed journey, 6 months prior journey start</a:t>
            </a:r>
          </a:p>
          <a:p>
            <a:pPr marL="898525" indent="-533400">
              <a:buFont typeface="Wingdings" pitchFamily="2" charset="2"/>
              <a:buChar char="Ø"/>
            </a:pPr>
            <a:r>
              <a:rPr lang="en-CA" dirty="0" smtClean="0"/>
              <a:t>Ambassador’s payment to cover specific expenses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sz="4900" b="1" dirty="0" smtClean="0"/>
              <a:t>Expenses</a:t>
            </a:r>
            <a:r>
              <a:rPr lang="en-CA" dirty="0" smtClean="0"/>
              <a:t> </a:t>
            </a:r>
            <a:br>
              <a:rPr lang="en-CA" dirty="0" smtClean="0"/>
            </a:br>
            <a:r>
              <a:rPr lang="en-CA" sz="3400" dirty="0" smtClean="0"/>
              <a:t>Pages 10 &amp; 13</a:t>
            </a:r>
            <a:endParaRPr lang="en-CA" sz="3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600200"/>
            <a:ext cx="8496944" cy="4997152"/>
          </a:xfrm>
        </p:spPr>
        <p:txBody>
          <a:bodyPr>
            <a:normAutofit fontScale="55000" lnSpcReduction="20000"/>
          </a:bodyPr>
          <a:lstStyle/>
          <a:p>
            <a:pPr>
              <a:spcBef>
                <a:spcPts val="600"/>
              </a:spcBef>
            </a:pPr>
            <a:r>
              <a:rPr lang="en-CA" sz="4900" dirty="0" smtClean="0"/>
              <a:t>Three types of expenses</a:t>
            </a:r>
          </a:p>
          <a:p>
            <a:pPr marL="898525" indent="-533400">
              <a:spcBef>
                <a:spcPts val="600"/>
              </a:spcBef>
              <a:buFont typeface="Wingdings" pitchFamily="2" charset="2"/>
              <a:buChar char="Ø"/>
            </a:pPr>
            <a:r>
              <a:rPr lang="en-CA" sz="4900" dirty="0" smtClean="0"/>
              <a:t>Administration costs – postage, bank fees, booklet, HC gift, club gift/donation</a:t>
            </a:r>
          </a:p>
          <a:p>
            <a:pPr marL="898525" indent="-533400">
              <a:spcBef>
                <a:spcPts val="600"/>
              </a:spcBef>
              <a:buFont typeface="Wingdings" pitchFamily="2" charset="2"/>
              <a:buChar char="Ø"/>
            </a:pPr>
            <a:r>
              <a:rPr lang="en-CA" sz="4900" dirty="0" smtClean="0"/>
              <a:t>FFI Fee – USD $140*</a:t>
            </a:r>
          </a:p>
          <a:p>
            <a:pPr marL="898525" indent="-533400">
              <a:spcBef>
                <a:spcPts val="600"/>
              </a:spcBef>
              <a:buFont typeface="Wingdings" pitchFamily="2" charset="2"/>
              <a:buChar char="Ø"/>
            </a:pPr>
            <a:r>
              <a:rPr lang="en-CA" sz="4900" dirty="0" smtClean="0"/>
              <a:t>Host Program Fee – USD $150+*</a:t>
            </a:r>
          </a:p>
          <a:p>
            <a:pPr marL="714375" indent="-349250">
              <a:spcBef>
                <a:spcPts val="600"/>
              </a:spcBef>
              <a:buNone/>
            </a:pPr>
            <a:r>
              <a:rPr lang="en-CA" sz="4900" dirty="0" smtClean="0"/>
              <a:t>* Due 60 days prior start date</a:t>
            </a:r>
          </a:p>
          <a:p>
            <a:pPr marL="352425" indent="-349250">
              <a:spcBef>
                <a:spcPts val="600"/>
              </a:spcBef>
            </a:pPr>
            <a:r>
              <a:rPr lang="en-CA" sz="4900" dirty="0" smtClean="0"/>
              <a:t>Group wire transfer payment is normally least costly, followed by an email to FFI Regional Support Manager:</a:t>
            </a:r>
          </a:p>
          <a:p>
            <a:pPr marL="723900" indent="-358775">
              <a:spcBef>
                <a:spcPts val="600"/>
              </a:spcBef>
              <a:buNone/>
            </a:pPr>
            <a:r>
              <a:rPr lang="en-CA" sz="4900" dirty="0" smtClean="0"/>
              <a:t>a.	FFI fee - indicating FFI amount and who paid; and who is paying separately; and</a:t>
            </a:r>
          </a:p>
          <a:p>
            <a:pPr marL="723900" indent="-358775">
              <a:spcBef>
                <a:spcPts val="600"/>
              </a:spcBef>
              <a:buNone/>
            </a:pPr>
            <a:r>
              <a:rPr lang="en-CA" sz="4900" dirty="0" smtClean="0"/>
              <a:t>b.	Hosting fee -  and to Host Club treasurer indicating Hosting fee paid.</a:t>
            </a:r>
          </a:p>
          <a:p>
            <a:pPr marL="365125" indent="-365125">
              <a:buFont typeface="Arial" charset="0"/>
              <a:buChar char="•"/>
            </a:pPr>
            <a:r>
              <a:rPr lang="en-CA" sz="4900" dirty="0" smtClean="0"/>
              <a:t>Pre/post journey finances – not JT’s responsibility</a:t>
            </a:r>
          </a:p>
          <a:p>
            <a:pPr marL="365125" indent="-365125">
              <a:buNone/>
            </a:pPr>
            <a:endParaRPr lang="en-CA" dirty="0" smtClean="0"/>
          </a:p>
          <a:p>
            <a:pPr marL="365125" indent="-365125">
              <a:buFont typeface="Arial" charset="0"/>
              <a:buChar char="•"/>
            </a:pPr>
            <a:endParaRPr lang="en-CA" dirty="0" smtClean="0"/>
          </a:p>
          <a:p>
            <a:pPr marL="365125" indent="-365125"/>
            <a:endParaRPr lang="en-CA" dirty="0" smtClean="0"/>
          </a:p>
          <a:p>
            <a:pPr marL="365125" indent="-365125"/>
            <a:endParaRPr lang="en-CA" dirty="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sz="4900" b="1" dirty="0" smtClean="0"/>
              <a:t>Refund</a:t>
            </a:r>
            <a:r>
              <a:rPr lang="en-CA" sz="4900" dirty="0" smtClean="0"/>
              <a:t> </a:t>
            </a:r>
            <a:r>
              <a:rPr lang="en-CA" dirty="0" smtClean="0"/>
              <a:t/>
            </a:r>
            <a:br>
              <a:rPr lang="en-CA" dirty="0" smtClean="0"/>
            </a:br>
            <a:r>
              <a:rPr lang="en-CA" sz="3400" dirty="0" smtClean="0"/>
              <a:t>Pages 10 - 14</a:t>
            </a:r>
            <a:endParaRPr lang="en-CA" sz="3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  <a:spcBef>
                <a:spcPts val="1200"/>
              </a:spcBef>
            </a:pPr>
            <a:r>
              <a:rPr lang="en-CA" dirty="0" smtClean="0"/>
              <a:t>FFI and Host Program fees – not refundable once paid (60 days prior journey)*</a:t>
            </a:r>
          </a:p>
          <a:p>
            <a:pPr>
              <a:lnSpc>
                <a:spcPct val="80000"/>
              </a:lnSpc>
              <a:spcBef>
                <a:spcPts val="1200"/>
              </a:spcBef>
            </a:pPr>
            <a:r>
              <a:rPr lang="en-CA" dirty="0" smtClean="0"/>
              <a:t>Registration fee – not refundable after 1</a:t>
            </a:r>
            <a:r>
              <a:rPr lang="en-CA" baseline="30000" dirty="0" smtClean="0"/>
              <a:t>st</a:t>
            </a:r>
            <a:r>
              <a:rPr lang="en-CA" dirty="0" smtClean="0"/>
              <a:t> day of the 6 month prior the journey</a:t>
            </a:r>
            <a:r>
              <a:rPr lang="en-CA" baseline="30000" dirty="0" smtClean="0"/>
              <a:t>#</a:t>
            </a:r>
          </a:p>
          <a:p>
            <a:pPr>
              <a:lnSpc>
                <a:spcPct val="80000"/>
              </a:lnSpc>
              <a:spcBef>
                <a:spcPts val="1200"/>
              </a:spcBef>
            </a:pPr>
            <a:r>
              <a:rPr lang="en-CA" dirty="0" smtClean="0"/>
              <a:t>Assured Space fees – not refundable after 6 month prior the journey</a:t>
            </a:r>
            <a:r>
              <a:rPr lang="en-CA" baseline="30000" dirty="0" smtClean="0"/>
              <a:t>#</a:t>
            </a:r>
          </a:p>
          <a:p>
            <a:pPr marL="708025">
              <a:lnSpc>
                <a:spcPct val="80000"/>
              </a:lnSpc>
              <a:spcBef>
                <a:spcPts val="1200"/>
              </a:spcBef>
              <a:buNone/>
            </a:pPr>
            <a:r>
              <a:rPr lang="en-CA" dirty="0" smtClean="0"/>
              <a:t>* Unless replacement found</a:t>
            </a:r>
          </a:p>
          <a:p>
            <a:pPr marL="708025">
              <a:lnSpc>
                <a:spcPct val="80000"/>
              </a:lnSpc>
              <a:spcBef>
                <a:spcPts val="1200"/>
              </a:spcBef>
              <a:buNone/>
            </a:pPr>
            <a:r>
              <a:rPr lang="en-CA" baseline="30000" dirty="0" smtClean="0"/>
              <a:t>#</a:t>
            </a:r>
            <a:r>
              <a:rPr lang="en-CA" dirty="0" smtClean="0"/>
              <a:t> Unless one of the 15 criteria listed in item 4.c is met. </a:t>
            </a:r>
          </a:p>
          <a:p>
            <a:pPr>
              <a:lnSpc>
                <a:spcPct val="80000"/>
              </a:lnSpc>
              <a:spcBef>
                <a:spcPts val="1200"/>
              </a:spcBef>
            </a:pPr>
            <a:r>
              <a:rPr lang="en-CA" dirty="0" smtClean="0"/>
              <a:t>Any residual from withdrawn/no show applicant must be transferred to FFO main account</a:t>
            </a:r>
            <a:endParaRPr lang="en-CA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 smtClean="0"/>
              <a:t>Review of Documents</a:t>
            </a:r>
            <a:endParaRPr lang="en-C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b="1" dirty="0">
                <a:solidFill>
                  <a:schemeClr val="bg1">
                    <a:lumMod val="65000"/>
                  </a:schemeClr>
                </a:solidFill>
              </a:rPr>
              <a:t>FFI Policies and Guidelines for Clubs and </a:t>
            </a:r>
            <a:r>
              <a:rPr lang="en-CA" b="1" dirty="0" smtClean="0">
                <a:solidFill>
                  <a:schemeClr val="bg1">
                    <a:lumMod val="65000"/>
                  </a:schemeClr>
                </a:solidFill>
              </a:rPr>
              <a:t>Programs</a:t>
            </a:r>
          </a:p>
          <a:p>
            <a:pPr>
              <a:spcBef>
                <a:spcPts val="1200"/>
              </a:spcBef>
            </a:pPr>
            <a:r>
              <a:rPr lang="en-CA" b="1" dirty="0">
                <a:solidFill>
                  <a:schemeClr val="bg1">
                    <a:lumMod val="65000"/>
                  </a:schemeClr>
                </a:solidFill>
              </a:rPr>
              <a:t>FFO Guidelines Journey Treasurers Inbound and </a:t>
            </a:r>
            <a:r>
              <a:rPr lang="en-CA" b="1" dirty="0" smtClean="0">
                <a:solidFill>
                  <a:schemeClr val="bg1">
                    <a:lumMod val="65000"/>
                  </a:schemeClr>
                </a:solidFill>
              </a:rPr>
              <a:t>Outbound</a:t>
            </a:r>
          </a:p>
          <a:p>
            <a:pPr>
              <a:spcBef>
                <a:spcPts val="1200"/>
              </a:spcBef>
            </a:pPr>
            <a:r>
              <a:rPr lang="en-CA" b="1" dirty="0" smtClean="0"/>
              <a:t>BMO Banking Fees (16 Apr 2018 version) https://www.bmo.com/pdf/better-banking-guide-business-en.pdf</a:t>
            </a:r>
            <a:endParaRPr lang="en-CA" dirty="0"/>
          </a:p>
          <a:p>
            <a:pPr>
              <a:spcBef>
                <a:spcPts val="1200"/>
              </a:spcBef>
            </a:pPr>
            <a:r>
              <a:rPr lang="en-CA" b="1" dirty="0">
                <a:solidFill>
                  <a:schemeClr val="bg1">
                    <a:lumMod val="65000"/>
                  </a:schemeClr>
                </a:solidFill>
              </a:rPr>
              <a:t>Excel template </a:t>
            </a:r>
            <a:r>
              <a:rPr lang="en-CA" b="1" dirty="0" smtClean="0">
                <a:solidFill>
                  <a:schemeClr val="bg1">
                    <a:lumMod val="65000"/>
                  </a:schemeClr>
                </a:solidFill>
              </a:rPr>
              <a:t>Instructions</a:t>
            </a:r>
            <a:endParaRPr lang="en-CA" b="1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b="1" dirty="0" smtClean="0"/>
              <a:t>Community Account Banking Fees</a:t>
            </a:r>
            <a:r>
              <a:rPr lang="en-CA" dirty="0" smtClean="0"/>
              <a:t/>
            </a:r>
            <a:br>
              <a:rPr lang="en-CA" dirty="0" smtClean="0"/>
            </a:br>
            <a:r>
              <a:rPr lang="en-CA" dirty="0" smtClean="0"/>
              <a:t> </a:t>
            </a:r>
            <a:r>
              <a:rPr lang="en-CA" sz="3400" dirty="0" smtClean="0"/>
              <a:t>Pages 11 - 12</a:t>
            </a:r>
            <a:endParaRPr lang="en-CA" sz="3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600"/>
              </a:spcBef>
            </a:pPr>
            <a:r>
              <a:rPr lang="en-CA" dirty="0" smtClean="0"/>
              <a:t>$2.50 - monthly administration fee, if minimum monthly balance &lt; $5,000;</a:t>
            </a:r>
          </a:p>
          <a:p>
            <a:pPr>
              <a:spcBef>
                <a:spcPts val="600"/>
              </a:spcBef>
            </a:pPr>
            <a:r>
              <a:rPr lang="en-CA" dirty="0" smtClean="0"/>
              <a:t>$1.25 - per transaction (20 free per month);</a:t>
            </a:r>
          </a:p>
          <a:p>
            <a:pPr>
              <a:spcBef>
                <a:spcPts val="600"/>
              </a:spcBef>
            </a:pPr>
            <a:r>
              <a:rPr lang="en-CA" dirty="0" smtClean="0"/>
              <a:t>$1.25 - per teller deposit (5 free per month);</a:t>
            </a:r>
          </a:p>
          <a:p>
            <a:pPr>
              <a:spcBef>
                <a:spcPts val="600"/>
              </a:spcBef>
            </a:pPr>
            <a:r>
              <a:rPr lang="en-CA" dirty="0" smtClean="0"/>
              <a:t>$0.20 - per cheque deposited (25 free per month);</a:t>
            </a:r>
          </a:p>
          <a:p>
            <a:pPr>
              <a:spcBef>
                <a:spcPts val="600"/>
              </a:spcBef>
            </a:pPr>
            <a:r>
              <a:rPr lang="en-CA" dirty="0" smtClean="0"/>
              <a:t>$3.00 – monthly paper statement (free monthly e-statement).</a:t>
            </a:r>
            <a:endParaRPr lang="en-CA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b="1" dirty="0" smtClean="0"/>
              <a:t>BMO Sundry Fees</a:t>
            </a:r>
            <a:r>
              <a:rPr lang="en-CA" dirty="0" smtClean="0"/>
              <a:t/>
            </a:r>
            <a:br>
              <a:rPr lang="en-CA" dirty="0" smtClean="0"/>
            </a:br>
            <a:r>
              <a:rPr lang="en-CA" sz="3400" dirty="0" smtClean="0"/>
              <a:t> Pages 13 - 16</a:t>
            </a:r>
            <a:endParaRPr lang="en-CA" sz="3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$20.00 - Account closed within 90 days of opening;</a:t>
            </a:r>
          </a:p>
          <a:p>
            <a:r>
              <a:rPr lang="en-CA" dirty="0" smtClean="0"/>
              <a:t>$7.00 - per deposited NSF cheques;</a:t>
            </a:r>
          </a:p>
          <a:p>
            <a:r>
              <a:rPr lang="en-CA" dirty="0" smtClean="0"/>
              <a:t>$48.00 - per written NSF cheques;</a:t>
            </a:r>
          </a:p>
          <a:p>
            <a:r>
              <a:rPr lang="en-CA" dirty="0" smtClean="0"/>
              <a:t>$7.50 - per foreign currency money order or draft (free for USD money order);</a:t>
            </a:r>
          </a:p>
          <a:p>
            <a:r>
              <a:rPr lang="en-CA" dirty="0" smtClean="0"/>
              <a:t>$25.00 - Wire transfer payment up to $7,500, add 0.2% of additional amount.</a:t>
            </a:r>
            <a:endParaRPr lang="en-CA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 smtClean="0"/>
              <a:t>Both Signatory Requirement</a:t>
            </a:r>
            <a:endParaRPr lang="en-C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Both signatory must be present for:</a:t>
            </a:r>
          </a:p>
          <a:p>
            <a:pPr marL="717550">
              <a:buFont typeface="Wingdings" pitchFamily="2" charset="2"/>
              <a:buChar char="Ø"/>
            </a:pPr>
            <a:r>
              <a:rPr lang="en-CA" dirty="0" smtClean="0"/>
              <a:t>Open or close a journey account;</a:t>
            </a:r>
          </a:p>
          <a:p>
            <a:pPr marL="717550">
              <a:buFont typeface="Wingdings" pitchFamily="2" charset="2"/>
              <a:buChar char="Ø"/>
            </a:pPr>
            <a:r>
              <a:rPr lang="en-CA" dirty="0" smtClean="0"/>
              <a:t>Initiate a Wire Transfer;</a:t>
            </a:r>
          </a:p>
          <a:p>
            <a:pPr marL="717550">
              <a:buFont typeface="Wingdings" pitchFamily="2" charset="2"/>
              <a:buChar char="Ø"/>
            </a:pPr>
            <a:r>
              <a:rPr lang="en-CA" dirty="0" smtClean="0"/>
              <a:t>Request a Money order or draft; and</a:t>
            </a:r>
          </a:p>
          <a:p>
            <a:r>
              <a:rPr lang="en-CA" dirty="0" smtClean="0"/>
              <a:t>Both must sign cheques to pay expenses.</a:t>
            </a:r>
          </a:p>
          <a:p>
            <a:endParaRPr lang="en-CA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 smtClean="0"/>
              <a:t>Review of Documents</a:t>
            </a:r>
            <a:endParaRPr lang="en-C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b="1" dirty="0">
                <a:solidFill>
                  <a:schemeClr val="bg1">
                    <a:lumMod val="65000"/>
                  </a:schemeClr>
                </a:solidFill>
              </a:rPr>
              <a:t>FFI Policies and Guidelines for Clubs and </a:t>
            </a:r>
            <a:r>
              <a:rPr lang="en-CA" b="1" dirty="0" smtClean="0">
                <a:solidFill>
                  <a:schemeClr val="bg1">
                    <a:lumMod val="65000"/>
                  </a:schemeClr>
                </a:solidFill>
              </a:rPr>
              <a:t>Programs</a:t>
            </a:r>
          </a:p>
          <a:p>
            <a:pPr>
              <a:spcBef>
                <a:spcPts val="1200"/>
              </a:spcBef>
            </a:pPr>
            <a:r>
              <a:rPr lang="en-CA" b="1" dirty="0">
                <a:solidFill>
                  <a:schemeClr val="bg1">
                    <a:lumMod val="65000"/>
                  </a:schemeClr>
                </a:solidFill>
              </a:rPr>
              <a:t>FFO Guidelines Journey Treasurers Inbound and </a:t>
            </a:r>
            <a:r>
              <a:rPr lang="en-CA" b="1" dirty="0" smtClean="0">
                <a:solidFill>
                  <a:schemeClr val="bg1">
                    <a:lumMod val="65000"/>
                  </a:schemeClr>
                </a:solidFill>
              </a:rPr>
              <a:t>Outbound</a:t>
            </a:r>
          </a:p>
          <a:p>
            <a:pPr>
              <a:spcBef>
                <a:spcPts val="1200"/>
              </a:spcBef>
            </a:pPr>
            <a:r>
              <a:rPr lang="en-CA" b="1" dirty="0" smtClean="0">
                <a:solidFill>
                  <a:schemeClr val="bg1">
                    <a:lumMod val="65000"/>
                  </a:schemeClr>
                </a:solidFill>
              </a:rPr>
              <a:t>BMO Banking Fees</a:t>
            </a:r>
            <a:endParaRPr lang="en-CA" dirty="0">
              <a:solidFill>
                <a:schemeClr val="bg1">
                  <a:lumMod val="65000"/>
                </a:schemeClr>
              </a:solidFill>
            </a:endParaRPr>
          </a:p>
          <a:p>
            <a:pPr>
              <a:spcBef>
                <a:spcPts val="1200"/>
              </a:spcBef>
            </a:pPr>
            <a:r>
              <a:rPr lang="en-CA" b="1" dirty="0"/>
              <a:t>Excel template </a:t>
            </a:r>
            <a:r>
              <a:rPr lang="en-CA" b="1" dirty="0" smtClean="0"/>
              <a:t>Instructions</a:t>
            </a:r>
            <a:endParaRPr lang="en-CA" b="1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en-CA" b="1" dirty="0" smtClean="0"/>
              <a:t>Template Overview</a:t>
            </a:r>
            <a:endParaRPr lang="en-C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052736"/>
            <a:ext cx="8496944" cy="5616624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  <a:spcBef>
                <a:spcPts val="600"/>
              </a:spcBef>
            </a:pPr>
            <a:r>
              <a:rPr lang="en-CA" sz="2800" dirty="0" smtClean="0"/>
              <a:t>Instruction Tab – Provides the overview information about the Excel template.</a:t>
            </a:r>
          </a:p>
          <a:p>
            <a:pPr>
              <a:lnSpc>
                <a:spcPct val="80000"/>
              </a:lnSpc>
              <a:spcBef>
                <a:spcPts val="600"/>
              </a:spcBef>
            </a:pPr>
            <a:r>
              <a:rPr lang="en-CA" sz="2800" dirty="0" smtClean="0"/>
              <a:t>Budget Tab – Area to enter the expected income and expenses to ensure a net zero balance.</a:t>
            </a:r>
          </a:p>
          <a:p>
            <a:pPr>
              <a:lnSpc>
                <a:spcPct val="80000"/>
              </a:lnSpc>
              <a:spcBef>
                <a:spcPts val="600"/>
              </a:spcBef>
            </a:pPr>
            <a:r>
              <a:rPr lang="en-CA" sz="2800" dirty="0" smtClean="0"/>
              <a:t>Journal Tab – Area to record all transactions as they happen. All income should be entered in column C as “Ambassador Receipts” or “=C$84”,</a:t>
            </a:r>
            <a:br>
              <a:rPr lang="en-CA" sz="2800" dirty="0" smtClean="0"/>
            </a:br>
            <a:r>
              <a:rPr lang="en-CA" sz="2800" dirty="0" smtClean="0"/>
              <a:t>“Host Receipts” or “C$85”, or</a:t>
            </a:r>
            <a:br>
              <a:rPr lang="en-CA" sz="2800" dirty="0" smtClean="0"/>
            </a:br>
            <a:r>
              <a:rPr lang="en-CA" sz="2800" dirty="0" smtClean="0"/>
              <a:t>“Miscellaneous Receipts” or “C$86”.</a:t>
            </a:r>
          </a:p>
          <a:p>
            <a:pPr>
              <a:lnSpc>
                <a:spcPct val="80000"/>
              </a:lnSpc>
              <a:spcBef>
                <a:spcPts val="600"/>
              </a:spcBef>
            </a:pPr>
            <a:r>
              <a:rPr lang="en-CA" sz="2800" dirty="0" smtClean="0"/>
              <a:t>Outbound Details – Area to track income and expenses associated with each Ambassador thus calculating each ambassador’s refund.</a:t>
            </a:r>
          </a:p>
          <a:p>
            <a:pPr>
              <a:lnSpc>
                <a:spcPct val="80000"/>
              </a:lnSpc>
              <a:spcBef>
                <a:spcPts val="600"/>
              </a:spcBef>
            </a:pPr>
            <a:r>
              <a:rPr lang="en-CA" sz="2800" dirty="0" smtClean="0"/>
              <a:t>Summary-Source </a:t>
            </a:r>
            <a:r>
              <a:rPr lang="en-CA" sz="2800" dirty="0" smtClean="0"/>
              <a:t>&amp; Use of funds – Automated report showing Actual </a:t>
            </a:r>
            <a:r>
              <a:rPr lang="en-CA" sz="2800" dirty="0" err="1" smtClean="0"/>
              <a:t>vs</a:t>
            </a:r>
            <a:r>
              <a:rPr lang="en-CA" sz="2800" dirty="0" smtClean="0"/>
              <a:t> Budget and Variances.</a:t>
            </a:r>
          </a:p>
          <a:p>
            <a:pPr>
              <a:lnSpc>
                <a:spcPct val="80000"/>
              </a:lnSpc>
              <a:spcBef>
                <a:spcPts val="600"/>
              </a:spcBef>
            </a:pPr>
            <a:r>
              <a:rPr lang="en-CA" sz="2800" dirty="0" smtClean="0"/>
              <a:t>All input field have yellow background.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 smtClean="0"/>
              <a:t>Review of Documents</a:t>
            </a:r>
            <a:endParaRPr lang="en-C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b="1" dirty="0"/>
              <a:t>FFI Policies and Guidelines for Clubs and </a:t>
            </a:r>
            <a:r>
              <a:rPr lang="en-CA" b="1" dirty="0" smtClean="0"/>
              <a:t>Programs (2017-18 version) </a:t>
            </a:r>
            <a:r>
              <a:rPr lang="en-CA" sz="2800" b="1" dirty="0" smtClean="0"/>
              <a:t>https://www.thefriendshipforce.org/resources/#panel-policies</a:t>
            </a:r>
            <a:endParaRPr lang="en-CA" b="1" dirty="0" smtClean="0"/>
          </a:p>
          <a:p>
            <a:pPr>
              <a:spcBef>
                <a:spcPts val="1200"/>
              </a:spcBef>
            </a:pPr>
            <a:r>
              <a:rPr lang="en-CA" dirty="0">
                <a:solidFill>
                  <a:schemeClr val="bg1">
                    <a:lumMod val="65000"/>
                  </a:schemeClr>
                </a:solidFill>
              </a:rPr>
              <a:t>FFO Guidelines Journey Treasurers Inbound and </a:t>
            </a:r>
            <a:r>
              <a:rPr lang="en-CA" dirty="0" smtClean="0">
                <a:solidFill>
                  <a:schemeClr val="bg1">
                    <a:lumMod val="65000"/>
                  </a:schemeClr>
                </a:solidFill>
              </a:rPr>
              <a:t>Outbound</a:t>
            </a:r>
          </a:p>
          <a:p>
            <a:pPr>
              <a:spcBef>
                <a:spcPts val="1200"/>
              </a:spcBef>
            </a:pPr>
            <a:r>
              <a:rPr lang="en-CA" dirty="0" smtClean="0">
                <a:solidFill>
                  <a:schemeClr val="bg1">
                    <a:lumMod val="65000"/>
                  </a:schemeClr>
                </a:solidFill>
              </a:rPr>
              <a:t>BMO Banking Fees</a:t>
            </a:r>
            <a:endParaRPr lang="en-CA" dirty="0">
              <a:solidFill>
                <a:schemeClr val="bg1">
                  <a:lumMod val="65000"/>
                </a:schemeClr>
              </a:solidFill>
            </a:endParaRPr>
          </a:p>
          <a:p>
            <a:pPr>
              <a:spcBef>
                <a:spcPts val="1200"/>
              </a:spcBef>
            </a:pPr>
            <a:r>
              <a:rPr lang="en-CA" dirty="0">
                <a:solidFill>
                  <a:schemeClr val="bg1">
                    <a:lumMod val="65000"/>
                  </a:schemeClr>
                </a:solidFill>
              </a:rPr>
              <a:t>Excel template </a:t>
            </a:r>
            <a:r>
              <a:rPr lang="en-CA" dirty="0" smtClean="0">
                <a:solidFill>
                  <a:schemeClr val="bg1">
                    <a:lumMod val="65000"/>
                  </a:schemeClr>
                </a:solidFill>
              </a:rPr>
              <a:t>Instructions</a:t>
            </a:r>
            <a:endParaRPr lang="en-CA" b="1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 smtClean="0"/>
              <a:t>Special Cases</a:t>
            </a:r>
            <a:endParaRPr lang="en-C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92500" lnSpcReduction="10000"/>
          </a:bodyPr>
          <a:lstStyle/>
          <a:p>
            <a:r>
              <a:rPr lang="en-CA" dirty="0" smtClean="0"/>
              <a:t>Different FFI Fee amount (different journey types and/or AC discounted fee); and/or</a:t>
            </a:r>
          </a:p>
          <a:p>
            <a:pPr marL="360363" indent="-360363"/>
            <a:r>
              <a:rPr lang="en-CA" dirty="0" smtClean="0"/>
              <a:t>Different Hosting Fee amount (Double/Triple Journeys and/or different journey types).</a:t>
            </a:r>
          </a:p>
          <a:p>
            <a:pPr marL="269875" indent="-269875">
              <a:buFont typeface="Wingdings" pitchFamily="2" charset="2"/>
              <a:buChar char="Ø"/>
            </a:pPr>
            <a:r>
              <a:rPr lang="en-CA" dirty="0" smtClean="0"/>
              <a:t>Use FFI fee/Hosting fee budget line for one amount; and</a:t>
            </a:r>
          </a:p>
          <a:p>
            <a:pPr marL="269875" indent="-269875">
              <a:buFont typeface="Wingdings" pitchFamily="2" charset="2"/>
              <a:buChar char="Ø"/>
            </a:pPr>
            <a:r>
              <a:rPr lang="en-CA" dirty="0" smtClean="0"/>
              <a:t>Use one or more of the seven spare budget lines (rows 33-39) for different FFI fee/Hosting fee amounts and renaming the item appropriately (AC Discounted FFI Fee, Second Journey Hosting Fee, Stopover Fee, etc.).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lnSpc>
                <a:spcPct val="80000"/>
              </a:lnSpc>
            </a:pPr>
            <a:r>
              <a:rPr lang="en-CA" b="1" dirty="0" smtClean="0"/>
              <a:t>Friendship Force Journey Programs </a:t>
            </a:r>
            <a:r>
              <a:rPr lang="en-CA" sz="3400" dirty="0" smtClean="0"/>
              <a:t>Page 4</a:t>
            </a:r>
            <a:endParaRPr lang="en-CA" sz="3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CA" dirty="0" smtClean="0"/>
              <a:t>Three types of outbound Journeys:</a:t>
            </a:r>
          </a:p>
          <a:p>
            <a:pPr marL="892175" indent="-527050">
              <a:buFont typeface="Wingdings" pitchFamily="2" charset="2"/>
              <a:buChar char="Ø"/>
            </a:pPr>
            <a:r>
              <a:rPr lang="en-CA" dirty="0" smtClean="0"/>
              <a:t>International Club to Club Journeys – one week (5-7 nights) program between clubs from different countries</a:t>
            </a:r>
          </a:p>
          <a:p>
            <a:pPr marL="892175" indent="-527050">
              <a:buFont typeface="Wingdings" pitchFamily="2" charset="2"/>
              <a:buChar char="Ø"/>
            </a:pPr>
            <a:r>
              <a:rPr lang="en-CA" dirty="0" smtClean="0"/>
              <a:t>Domestic Club to Club Journeys – Up to 7 nights between clubs within a country</a:t>
            </a:r>
          </a:p>
          <a:p>
            <a:pPr marL="892175" indent="-527050">
              <a:buFont typeface="Wingdings" pitchFamily="2" charset="2"/>
              <a:buChar char="Ø"/>
            </a:pPr>
            <a:r>
              <a:rPr lang="en-CA" dirty="0" smtClean="0"/>
              <a:t>Stopover – 1-4 nights </a:t>
            </a:r>
            <a:r>
              <a:rPr lang="en-CA" dirty="0" err="1" smtClean="0"/>
              <a:t>homestay</a:t>
            </a:r>
            <a:r>
              <a:rPr lang="en-CA" dirty="0" smtClean="0"/>
              <a:t> while traveling to or from an International Club to Club Journeys</a:t>
            </a:r>
            <a:endParaRPr lang="en-CA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CA" b="1" dirty="0" smtClean="0"/>
              <a:t>FFI Journey fees</a:t>
            </a:r>
            <a:br>
              <a:rPr lang="en-CA" b="1" dirty="0" smtClean="0"/>
            </a:br>
            <a:r>
              <a:rPr lang="en-CA" sz="4000" b="1" dirty="0" smtClean="0"/>
              <a:t> </a:t>
            </a:r>
            <a:r>
              <a:rPr lang="en-CA" sz="3100" dirty="0" smtClean="0"/>
              <a:t>Page 5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 fontScale="92500" lnSpcReduction="20000"/>
          </a:bodyPr>
          <a:lstStyle/>
          <a:p>
            <a:pPr>
              <a:tabLst>
                <a:tab pos="5553075" algn="dec"/>
              </a:tabLst>
            </a:pPr>
            <a:r>
              <a:rPr lang="en-CA" dirty="0" smtClean="0"/>
              <a:t>International Journeys *	 $140 USD/week</a:t>
            </a:r>
          </a:p>
          <a:p>
            <a:pPr>
              <a:tabLst>
                <a:tab pos="5553075" algn="dec"/>
              </a:tabLst>
            </a:pPr>
            <a:r>
              <a:rPr lang="en-CA" dirty="0" smtClean="0"/>
              <a:t>Domestic Journeys **	$10 USD/night</a:t>
            </a:r>
          </a:p>
          <a:p>
            <a:pPr>
              <a:tabLst>
                <a:tab pos="5553075" algn="dec"/>
              </a:tabLst>
            </a:pPr>
            <a:r>
              <a:rPr lang="en-CA" dirty="0" smtClean="0"/>
              <a:t>Stopover	$20 USD/night</a:t>
            </a:r>
          </a:p>
          <a:p>
            <a:pPr>
              <a:buNone/>
              <a:tabLst>
                <a:tab pos="5203825" algn="dec"/>
              </a:tabLst>
            </a:pPr>
            <a:r>
              <a:rPr lang="en-CA" dirty="0" smtClean="0"/>
              <a:t>*	Ambassadors from within the host country applying to participate on an International Journey must pay the International FFI fee. </a:t>
            </a:r>
          </a:p>
          <a:p>
            <a:pPr>
              <a:buNone/>
              <a:tabLst>
                <a:tab pos="5203825" algn="dec"/>
              </a:tabLst>
            </a:pPr>
            <a:r>
              <a:rPr lang="en-CA" dirty="0" smtClean="0"/>
              <a:t>**Ambassadors from outside the host country applying to a Domestic Journey must pay the International FFI fee.</a:t>
            </a:r>
          </a:p>
          <a:p>
            <a:r>
              <a:rPr lang="en-CA" dirty="0" smtClean="0"/>
              <a:t>Fee not refundable within 60 days of journey start</a:t>
            </a:r>
            <a:endParaRPr lang="en-CA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 fontScale="90000"/>
          </a:bodyPr>
          <a:lstStyle/>
          <a:p>
            <a:pPr>
              <a:lnSpc>
                <a:spcPct val="80000"/>
              </a:lnSpc>
            </a:pPr>
            <a:r>
              <a:rPr lang="en-CA" b="1" dirty="0" smtClean="0"/>
              <a:t>FFI Ambassador Coordinator Discount</a:t>
            </a:r>
            <a:br>
              <a:rPr lang="en-CA" b="1" dirty="0" smtClean="0"/>
            </a:br>
            <a:r>
              <a:rPr lang="en-CA" sz="3400" b="1" dirty="0" smtClean="0"/>
              <a:t> </a:t>
            </a:r>
            <a:r>
              <a:rPr lang="en-CA" sz="3400" dirty="0" smtClean="0"/>
              <a:t>Page 5</a:t>
            </a:r>
            <a:endParaRPr lang="en-CA" sz="3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040560"/>
          </a:xfrm>
        </p:spPr>
        <p:txBody>
          <a:bodyPr>
            <a:normAutofit fontScale="62500" lnSpcReduction="20000"/>
          </a:bodyPr>
          <a:lstStyle/>
          <a:p>
            <a:pPr marL="266700" indent="-266700">
              <a:spcBef>
                <a:spcPts val="0"/>
              </a:spcBef>
            </a:pPr>
            <a:r>
              <a:rPr lang="en-CA" sz="4000" dirty="0" smtClean="0"/>
              <a:t>The Ambassador Coordinator will receive a pro-rated discount* of the FFI Fee if 75% or more of the hosting capacity is reached (For multi journeys, lowest capacity journey is used) </a:t>
            </a:r>
            <a:r>
              <a:rPr lang="en-CA" sz="4000" b="1" dirty="0" smtClean="0"/>
              <a:t>for international journey only</a:t>
            </a:r>
            <a:r>
              <a:rPr lang="en-CA" sz="4000" dirty="0" smtClean="0"/>
              <a:t>:</a:t>
            </a:r>
          </a:p>
          <a:p>
            <a:pPr marL="814388" lvl="1" indent="0">
              <a:spcBef>
                <a:spcPts val="600"/>
              </a:spcBef>
              <a:buNone/>
              <a:tabLst>
                <a:tab pos="2509838" algn="l"/>
                <a:tab pos="4672013" algn="l"/>
                <a:tab pos="6367463" algn="l"/>
              </a:tabLst>
            </a:pPr>
            <a:endParaRPr lang="en-CA" dirty="0" smtClean="0"/>
          </a:p>
          <a:p>
            <a:pPr marL="714375" indent="0">
              <a:spcBef>
                <a:spcPts val="600"/>
              </a:spcBef>
              <a:buAutoNum type="arabicPlain" startAt="100"/>
              <a:tabLst>
                <a:tab pos="2509838" algn="l"/>
                <a:tab pos="4672013" algn="l"/>
                <a:tab pos="6367463" algn="l"/>
              </a:tabLst>
            </a:pPr>
            <a:endParaRPr lang="en-CA" dirty="0" smtClean="0"/>
          </a:p>
          <a:p>
            <a:pPr marL="365125" indent="0">
              <a:spcBef>
                <a:spcPts val="600"/>
              </a:spcBef>
              <a:buNone/>
              <a:tabLst>
                <a:tab pos="2327275" algn="l"/>
                <a:tab pos="4122738" algn="l"/>
                <a:tab pos="6100763" algn="l"/>
              </a:tabLst>
            </a:pPr>
            <a:endParaRPr lang="en-CA" dirty="0" smtClean="0"/>
          </a:p>
          <a:p>
            <a:pPr marL="365125" indent="0">
              <a:spcBef>
                <a:spcPts val="600"/>
              </a:spcBef>
              <a:buNone/>
              <a:tabLst>
                <a:tab pos="2327275" algn="l"/>
                <a:tab pos="4122738" algn="l"/>
                <a:tab pos="6100763" algn="l"/>
              </a:tabLst>
            </a:pPr>
            <a:endParaRPr lang="en-CA" dirty="0" smtClean="0"/>
          </a:p>
          <a:p>
            <a:pPr marL="0" indent="0">
              <a:lnSpc>
                <a:spcPct val="80000"/>
              </a:lnSpc>
              <a:spcBef>
                <a:spcPts val="1200"/>
              </a:spcBef>
              <a:buNone/>
              <a:tabLst>
                <a:tab pos="2144713" algn="l"/>
                <a:tab pos="4122738" algn="l"/>
                <a:tab pos="5553075" algn="l"/>
              </a:tabLst>
            </a:pPr>
            <a:endParaRPr lang="en-CA" dirty="0" smtClean="0"/>
          </a:p>
          <a:p>
            <a:pPr marL="0" indent="0">
              <a:lnSpc>
                <a:spcPct val="80000"/>
              </a:lnSpc>
              <a:spcBef>
                <a:spcPts val="1200"/>
              </a:spcBef>
              <a:buNone/>
              <a:tabLst>
                <a:tab pos="2144713" algn="l"/>
                <a:tab pos="4122738" algn="l"/>
                <a:tab pos="5553075" algn="l"/>
              </a:tabLst>
            </a:pPr>
            <a:endParaRPr lang="en-CA" dirty="0"/>
          </a:p>
          <a:p>
            <a:pPr marL="0" indent="0">
              <a:spcBef>
                <a:spcPts val="1200"/>
              </a:spcBef>
              <a:buNone/>
              <a:tabLst>
                <a:tab pos="2144713" algn="l"/>
                <a:tab pos="4122738" algn="l"/>
                <a:tab pos="5553075" algn="l"/>
              </a:tabLst>
            </a:pPr>
            <a:r>
              <a:rPr lang="en-CA" sz="4000" dirty="0" smtClean="0"/>
              <a:t>*The Discount is contingent upon compliance with the Fill-the-Seat policy and must be confirmed by FFI  regional support Manager assigned to the journey:</a:t>
            </a:r>
          </a:p>
          <a:p>
            <a:pPr marL="0" indent="0">
              <a:spcBef>
                <a:spcPts val="600"/>
              </a:spcBef>
              <a:buNone/>
              <a:tabLst>
                <a:tab pos="2144713" algn="l"/>
                <a:tab pos="4122738" algn="l"/>
                <a:tab pos="5553075" algn="l"/>
              </a:tabLst>
            </a:pPr>
            <a:r>
              <a:rPr lang="en-CA" sz="4000" dirty="0" smtClean="0"/>
              <a:t>If a journey is not full at 100 days prior to departure, it must be listed on the FFI online journey catalog.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331640" y="2636912"/>
          <a:ext cx="6096000" cy="1906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8192"/>
                <a:gridCol w="1368152"/>
                <a:gridCol w="1656184"/>
                <a:gridCol w="1343472"/>
              </a:tblGrid>
              <a:tr h="469742">
                <a:tc>
                  <a:txBody>
                    <a:bodyPr/>
                    <a:lstStyle/>
                    <a:p>
                      <a:pPr algn="ctr"/>
                      <a:r>
                        <a:rPr lang="en-CA" sz="2800" dirty="0" smtClean="0"/>
                        <a:t>Capacity</a:t>
                      </a:r>
                      <a:endParaRPr lang="en-CA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800" dirty="0" smtClean="0"/>
                        <a:t>Credit</a:t>
                      </a:r>
                      <a:endParaRPr lang="en-CA" sz="28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800" dirty="0" smtClean="0"/>
                        <a:t>Capacity</a:t>
                      </a:r>
                      <a:endParaRPr lang="en-CA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800" dirty="0" smtClean="0"/>
                        <a:t>Credit</a:t>
                      </a:r>
                      <a:endParaRPr lang="en-CA" sz="2800" dirty="0"/>
                    </a:p>
                  </a:txBody>
                  <a:tcPr/>
                </a:tc>
              </a:tr>
              <a:tr h="345935">
                <a:tc>
                  <a:txBody>
                    <a:bodyPr/>
                    <a:lstStyle/>
                    <a:p>
                      <a:pPr algn="ctr"/>
                      <a:r>
                        <a:rPr lang="en-CA" sz="2800" dirty="0" smtClean="0"/>
                        <a:t>100</a:t>
                      </a:r>
                      <a:endParaRPr lang="en-CA" sz="2800" dirty="0"/>
                    </a:p>
                  </a:txBody>
                  <a:tcPr marL="90000" marR="90000" marT="18000" marB="18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800" dirty="0" smtClean="0"/>
                        <a:t>100</a:t>
                      </a:r>
                      <a:endParaRPr lang="en-CA" sz="2800" dirty="0"/>
                    </a:p>
                  </a:txBody>
                  <a:tcPr marL="90000" marR="90000" marT="18000" marB="1800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800" dirty="0" smtClean="0"/>
                        <a:t>95</a:t>
                      </a:r>
                      <a:endParaRPr lang="en-CA" sz="2800" dirty="0"/>
                    </a:p>
                  </a:txBody>
                  <a:tcPr marL="90000" marR="90000" marT="18000" marB="1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800" dirty="0" smtClean="0"/>
                        <a:t>95</a:t>
                      </a:r>
                      <a:endParaRPr lang="en-CA" sz="2800" dirty="0"/>
                    </a:p>
                  </a:txBody>
                  <a:tcPr marL="90000" marR="90000" marT="18000" marB="18000"/>
                </a:tc>
              </a:tr>
              <a:tr h="315263">
                <a:tc>
                  <a:txBody>
                    <a:bodyPr/>
                    <a:lstStyle/>
                    <a:p>
                      <a:pPr algn="ctr"/>
                      <a:r>
                        <a:rPr lang="en-CA" sz="2800" dirty="0" smtClean="0"/>
                        <a:t>90</a:t>
                      </a:r>
                      <a:endParaRPr lang="en-CA" sz="2800" dirty="0"/>
                    </a:p>
                  </a:txBody>
                  <a:tcPr marL="90000" marR="90000" marT="18000" marB="18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800" dirty="0" smtClean="0"/>
                        <a:t>90</a:t>
                      </a:r>
                      <a:endParaRPr lang="en-CA" sz="2800" dirty="0"/>
                    </a:p>
                  </a:txBody>
                  <a:tcPr marL="90000" marR="90000" marT="18000" marB="1800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800" dirty="0" smtClean="0"/>
                        <a:t>85</a:t>
                      </a:r>
                      <a:endParaRPr lang="en-CA" sz="2800" dirty="0"/>
                    </a:p>
                  </a:txBody>
                  <a:tcPr marL="90000" marR="90000" marT="18000" marB="1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800" dirty="0" smtClean="0"/>
                        <a:t>85</a:t>
                      </a:r>
                      <a:endParaRPr lang="en-CA" sz="2800" dirty="0"/>
                    </a:p>
                  </a:txBody>
                  <a:tcPr marL="90000" marR="90000" marT="18000" marB="18000"/>
                </a:tc>
              </a:tr>
              <a:tr h="419483">
                <a:tc>
                  <a:txBody>
                    <a:bodyPr/>
                    <a:lstStyle/>
                    <a:p>
                      <a:pPr algn="ctr"/>
                      <a:r>
                        <a:rPr lang="en-CA" sz="2800" dirty="0" smtClean="0"/>
                        <a:t>80</a:t>
                      </a:r>
                      <a:endParaRPr lang="en-CA" sz="2800" dirty="0"/>
                    </a:p>
                  </a:txBody>
                  <a:tcPr marL="90000" marR="90000" marT="18000" marB="18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800" dirty="0" smtClean="0"/>
                        <a:t>80</a:t>
                      </a:r>
                      <a:endParaRPr lang="en-CA" sz="2800" dirty="0"/>
                    </a:p>
                  </a:txBody>
                  <a:tcPr marL="90000" marR="90000" marT="18000" marB="1800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800" dirty="0" smtClean="0"/>
                        <a:t>75</a:t>
                      </a:r>
                      <a:endParaRPr lang="en-CA" sz="2800" dirty="0"/>
                    </a:p>
                  </a:txBody>
                  <a:tcPr marL="90000" marR="90000" marT="18000" marB="1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800" dirty="0" smtClean="0"/>
                        <a:t>75</a:t>
                      </a:r>
                      <a:endParaRPr lang="en-CA" sz="2800" dirty="0"/>
                    </a:p>
                  </a:txBody>
                  <a:tcPr marL="90000" marR="90000" marT="18000" marB="18000"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sz="4900" b="1" dirty="0" smtClean="0"/>
              <a:t>Host Club Fees</a:t>
            </a:r>
            <a:br>
              <a:rPr lang="en-CA" sz="4900" b="1" dirty="0" smtClean="0"/>
            </a:br>
            <a:r>
              <a:rPr lang="en-CA" sz="3400" dirty="0" smtClean="0"/>
              <a:t> Page 6</a:t>
            </a:r>
            <a:endParaRPr lang="en-CA" sz="3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International Journey -  basic fee $150 USD; Any amount over $150 USD must be agreed by the Ambassador Coordinator.</a:t>
            </a:r>
          </a:p>
          <a:p>
            <a:pPr>
              <a:tabLst>
                <a:tab pos="5553075" algn="dec"/>
              </a:tabLst>
            </a:pPr>
            <a:r>
              <a:rPr lang="en-CA" dirty="0" smtClean="0"/>
              <a:t>Domestic Journey and Stopover - set on a case-by-case basis, to be worked out and agreed upon by the Ambassador and Host Coordinators.	</a:t>
            </a:r>
          </a:p>
          <a:p>
            <a:endParaRPr lang="en-CA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 smtClean="0"/>
              <a:t>Review of Documents</a:t>
            </a:r>
            <a:endParaRPr lang="en-C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CA" b="1" dirty="0">
                <a:solidFill>
                  <a:schemeClr val="bg1">
                    <a:lumMod val="65000"/>
                  </a:schemeClr>
                </a:solidFill>
              </a:rPr>
              <a:t>FFI Policies and Guidelines for Clubs and </a:t>
            </a:r>
            <a:r>
              <a:rPr lang="en-CA" b="1" dirty="0" smtClean="0">
                <a:solidFill>
                  <a:schemeClr val="bg1">
                    <a:lumMod val="65000"/>
                  </a:schemeClr>
                </a:solidFill>
              </a:rPr>
              <a:t>Programs</a:t>
            </a:r>
          </a:p>
          <a:p>
            <a:pPr>
              <a:spcBef>
                <a:spcPts val="1200"/>
              </a:spcBef>
            </a:pPr>
            <a:r>
              <a:rPr lang="en-CA" b="1" dirty="0"/>
              <a:t>FFO Guidelines Journey Treasurers Inbound and </a:t>
            </a:r>
            <a:r>
              <a:rPr lang="en-CA" b="1" dirty="0" smtClean="0"/>
              <a:t>Outbound (Feb 2018 version) http://www.friendshipforceottawa.ca/guidelines_for_j_treas_inbound_and_outbound_feb_2018.pdf</a:t>
            </a:r>
            <a:endParaRPr lang="en-CA" dirty="0">
              <a:solidFill>
                <a:schemeClr val="bg1">
                  <a:lumMod val="65000"/>
                </a:schemeClr>
              </a:solidFill>
            </a:endParaRPr>
          </a:p>
          <a:p>
            <a:pPr>
              <a:spcBef>
                <a:spcPts val="1200"/>
              </a:spcBef>
            </a:pPr>
            <a:r>
              <a:rPr lang="en-CA" dirty="0" smtClean="0">
                <a:solidFill>
                  <a:schemeClr val="bg1">
                    <a:lumMod val="65000"/>
                  </a:schemeClr>
                </a:solidFill>
              </a:rPr>
              <a:t>BMO Banking Fees</a:t>
            </a:r>
          </a:p>
          <a:p>
            <a:pPr>
              <a:spcBef>
                <a:spcPts val="1200"/>
              </a:spcBef>
            </a:pPr>
            <a:r>
              <a:rPr lang="en-CA" dirty="0" smtClean="0">
                <a:solidFill>
                  <a:schemeClr val="bg1">
                    <a:lumMod val="65000"/>
                  </a:schemeClr>
                </a:solidFill>
              </a:rPr>
              <a:t>Excel </a:t>
            </a:r>
            <a:r>
              <a:rPr lang="en-CA" dirty="0">
                <a:solidFill>
                  <a:schemeClr val="bg1">
                    <a:lumMod val="65000"/>
                  </a:schemeClr>
                </a:solidFill>
              </a:rPr>
              <a:t>template </a:t>
            </a:r>
            <a:r>
              <a:rPr lang="en-CA" dirty="0" smtClean="0">
                <a:solidFill>
                  <a:schemeClr val="bg1">
                    <a:lumMod val="65000"/>
                  </a:schemeClr>
                </a:solidFill>
              </a:rPr>
              <a:t>Instructions</a:t>
            </a:r>
            <a:endParaRPr lang="en-CA" b="1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CA" b="1" dirty="0" smtClean="0"/>
              <a:t>Outbound Journey Treasurer Role and Responsibilities </a:t>
            </a:r>
            <a:r>
              <a:rPr lang="en-CA" sz="3100" dirty="0" smtClean="0"/>
              <a:t>Pages 3 &amp; 4</a:t>
            </a:r>
            <a:endParaRPr lang="en-CA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600200"/>
            <a:ext cx="8424936" cy="4925144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en-CA" b="1" dirty="0" smtClean="0"/>
              <a:t>Financial Planning and budgeting </a:t>
            </a:r>
            <a:r>
              <a:rPr lang="en-CA" dirty="0" smtClean="0"/>
              <a:t>– Critical to end up with a net zero balance: Identify all journey costs and income. </a:t>
            </a:r>
          </a:p>
          <a:p>
            <a:pPr>
              <a:lnSpc>
                <a:spcPct val="80000"/>
              </a:lnSpc>
            </a:pPr>
            <a:r>
              <a:rPr lang="en-CA" b="1" dirty="0" smtClean="0"/>
              <a:t>Banking, Book and Record Keeping </a:t>
            </a:r>
            <a:r>
              <a:rPr lang="en-CA" dirty="0" smtClean="0"/>
              <a:t>– Opening and closing a </a:t>
            </a:r>
            <a:r>
              <a:rPr lang="en-CA" u="sng" dirty="0" smtClean="0"/>
              <a:t>community</a:t>
            </a:r>
            <a:r>
              <a:rPr lang="en-CA" dirty="0" smtClean="0"/>
              <a:t> bank account*, deposit all income, write cheque to pay expenses* and keep a journal of all transactions</a:t>
            </a:r>
          </a:p>
          <a:p>
            <a:pPr marL="625475" indent="-260350">
              <a:lnSpc>
                <a:spcPct val="80000"/>
              </a:lnSpc>
              <a:buNone/>
            </a:pPr>
            <a:r>
              <a:rPr lang="en-CA" dirty="0" smtClean="0"/>
              <a:t>* Require second unrelated signature, normally the AC, best if living close by</a:t>
            </a:r>
          </a:p>
          <a:p>
            <a:pPr>
              <a:lnSpc>
                <a:spcPct val="80000"/>
              </a:lnSpc>
            </a:pPr>
            <a:r>
              <a:rPr lang="en-CA" b="1" dirty="0" smtClean="0"/>
              <a:t>Financial Reporting </a:t>
            </a:r>
            <a:r>
              <a:rPr lang="en-CA" dirty="0" smtClean="0"/>
              <a:t>– to Ambassadors and FFO Treasurer</a:t>
            </a:r>
          </a:p>
          <a:p>
            <a:pPr>
              <a:lnSpc>
                <a:spcPct val="80000"/>
              </a:lnSpc>
            </a:pPr>
            <a:r>
              <a:rPr lang="en-CA" b="1" dirty="0" smtClean="0"/>
              <a:t>General Financial Oversight </a:t>
            </a:r>
            <a:r>
              <a:rPr lang="en-CA" dirty="0" smtClean="0"/>
              <a:t>– Ensure financial decisions are in accordance with FFO guidelines</a:t>
            </a:r>
            <a:endParaRPr lang="en-CA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CA" b="1" dirty="0" smtClean="0"/>
              <a:t>Opening Bank Account</a:t>
            </a:r>
            <a:r>
              <a:rPr lang="en-CA" dirty="0" smtClean="0"/>
              <a:t/>
            </a:r>
            <a:br>
              <a:rPr lang="en-CA" dirty="0" smtClean="0"/>
            </a:br>
            <a:r>
              <a:rPr lang="en-CA" sz="3100" dirty="0" smtClean="0"/>
              <a:t>Pages 5 &amp; 6</a:t>
            </a:r>
            <a:endParaRPr lang="en-CA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  <a:spcBef>
                <a:spcPts val="600"/>
              </a:spcBef>
            </a:pPr>
            <a:r>
              <a:rPr lang="en-CA" dirty="0" smtClean="0"/>
              <a:t>JT &amp; </a:t>
            </a:r>
            <a:r>
              <a:rPr lang="en-CA" dirty="0" smtClean="0">
                <a:solidFill>
                  <a:srgbClr val="00B050"/>
                </a:solidFill>
              </a:rPr>
              <a:t>AC</a:t>
            </a:r>
            <a:r>
              <a:rPr lang="en-CA" dirty="0" smtClean="0"/>
              <a:t> choose a convenient BMO branch</a:t>
            </a:r>
          </a:p>
          <a:p>
            <a:pPr>
              <a:lnSpc>
                <a:spcPct val="80000"/>
              </a:lnSpc>
              <a:spcBef>
                <a:spcPts val="600"/>
              </a:spcBef>
            </a:pPr>
            <a:r>
              <a:rPr lang="en-CA" dirty="0" smtClean="0"/>
              <a:t>JT &amp; </a:t>
            </a:r>
            <a:r>
              <a:rPr lang="en-CA" dirty="0" smtClean="0">
                <a:solidFill>
                  <a:srgbClr val="00B050"/>
                </a:solidFill>
              </a:rPr>
              <a:t>AC</a:t>
            </a:r>
            <a:r>
              <a:rPr lang="en-CA" dirty="0" smtClean="0"/>
              <a:t> open a community bank account 70 to 90 days prior to journey start “FFO Journey # XXXXX” where X is the FFI-identified journey #</a:t>
            </a:r>
          </a:p>
          <a:p>
            <a:pPr>
              <a:lnSpc>
                <a:spcPct val="80000"/>
              </a:lnSpc>
              <a:spcBef>
                <a:spcPts val="600"/>
              </a:spcBef>
            </a:pPr>
            <a:r>
              <a:rPr lang="en-CA" dirty="0" smtClean="0"/>
              <a:t>Request documents from FFO President</a:t>
            </a:r>
          </a:p>
          <a:p>
            <a:pPr marL="898525" indent="-533400">
              <a:lnSpc>
                <a:spcPct val="80000"/>
              </a:lnSpc>
              <a:spcBef>
                <a:spcPts val="600"/>
              </a:spcBef>
              <a:buFont typeface="Wingdings" pitchFamily="2" charset="2"/>
              <a:buChar char="Ø"/>
            </a:pPr>
            <a:r>
              <a:rPr lang="en-CA" dirty="0" smtClean="0"/>
              <a:t>Letter of authorization</a:t>
            </a:r>
          </a:p>
          <a:p>
            <a:pPr marL="898525" indent="-533400">
              <a:lnSpc>
                <a:spcPct val="80000"/>
              </a:lnSpc>
              <a:spcBef>
                <a:spcPts val="600"/>
              </a:spcBef>
              <a:buFont typeface="Wingdings" pitchFamily="2" charset="2"/>
              <a:buChar char="Ø"/>
            </a:pPr>
            <a:r>
              <a:rPr lang="en-CA" dirty="0" smtClean="0"/>
              <a:t>AGM Minutes indicating FFO executive &amp; FFO BY-Laws (for new branch only)</a:t>
            </a:r>
          </a:p>
          <a:p>
            <a:pPr marL="365125" indent="-365125">
              <a:lnSpc>
                <a:spcPct val="80000"/>
              </a:lnSpc>
              <a:spcBef>
                <a:spcPts val="600"/>
              </a:spcBef>
            </a:pPr>
            <a:r>
              <a:rPr lang="en-CA" dirty="0" smtClean="0"/>
              <a:t>ID with photo required</a:t>
            </a:r>
          </a:p>
          <a:p>
            <a:pPr marL="365125" indent="-365125">
              <a:lnSpc>
                <a:spcPct val="80000"/>
              </a:lnSpc>
              <a:spcBef>
                <a:spcPts val="600"/>
              </a:spcBef>
            </a:pPr>
            <a:r>
              <a:rPr lang="en-CA" dirty="0" smtClean="0"/>
              <a:t>Request 100 cheques, Online monthly statements, deposit book, bank card and accept Interact e-Transfer deposit</a:t>
            </a:r>
          </a:p>
          <a:p>
            <a:endParaRPr lang="en-CA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4689</TotalTime>
  <Words>1091</Words>
  <Application>Microsoft Office PowerPoint</Application>
  <PresentationFormat>On-screen Show (4:3)</PresentationFormat>
  <Paragraphs>137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Outbound Journey Treasurer 2019 Workshop</vt:lpstr>
      <vt:lpstr>Review of Documents</vt:lpstr>
      <vt:lpstr>Friendship Force Journey Programs Page 4</vt:lpstr>
      <vt:lpstr>FFI Journey fees  Page 5</vt:lpstr>
      <vt:lpstr>FFI Ambassador Coordinator Discount  Page 5</vt:lpstr>
      <vt:lpstr>Host Club Fees  Page 6</vt:lpstr>
      <vt:lpstr>Review of Documents</vt:lpstr>
      <vt:lpstr>Outbound Journey Treasurer Role and Responsibilities Pages 3 &amp; 4</vt:lpstr>
      <vt:lpstr>Opening Bank Account Pages 5 &amp; 6</vt:lpstr>
      <vt:lpstr>Income &amp; Disbursement Pages 7 &amp; 8</vt:lpstr>
      <vt:lpstr>Income Page 10</vt:lpstr>
      <vt:lpstr>Expenses  Pages 10 &amp; 13</vt:lpstr>
      <vt:lpstr>Refund  Pages 10 - 14</vt:lpstr>
      <vt:lpstr>Review of Documents</vt:lpstr>
      <vt:lpstr>Community Account Banking Fees  Pages 11 - 12</vt:lpstr>
      <vt:lpstr>BMO Sundry Fees  Pages 13 - 16</vt:lpstr>
      <vt:lpstr>Both Signatory Requirement</vt:lpstr>
      <vt:lpstr>Review of Documents</vt:lpstr>
      <vt:lpstr>Template Overview</vt:lpstr>
      <vt:lpstr>Special Cases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Outbound Journey Treasurer Workshop</dc:title>
  <dc:creator>Alain</dc:creator>
  <cp:lastModifiedBy>Alain</cp:lastModifiedBy>
  <cp:revision>278</cp:revision>
  <dcterms:created xsi:type="dcterms:W3CDTF">2018-04-11T18:04:23Z</dcterms:created>
  <dcterms:modified xsi:type="dcterms:W3CDTF">2018-12-21T20:20:23Z</dcterms:modified>
</cp:coreProperties>
</file>