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9" r:id="rId4"/>
    <p:sldId id="276" r:id="rId5"/>
    <p:sldId id="277" r:id="rId6"/>
    <p:sldId id="258" r:id="rId7"/>
    <p:sldId id="263" r:id="rId8"/>
    <p:sldId id="264" r:id="rId9"/>
    <p:sldId id="265" r:id="rId10"/>
    <p:sldId id="266" r:id="rId11"/>
    <p:sldId id="267" r:id="rId12"/>
    <p:sldId id="268" r:id="rId13"/>
    <p:sldId id="272" r:id="rId14"/>
    <p:sldId id="273" r:id="rId15"/>
    <p:sldId id="274" r:id="rId16"/>
    <p:sldId id="275" r:id="rId17"/>
    <p:sldId id="262" r:id="rId18"/>
    <p:sldId id="269" r:id="rId19"/>
    <p:sldId id="28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8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06" d="100"/>
          <a:sy n="106" d="100"/>
        </p:scale>
        <p:origin x="-648" y="24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85116A-5D45-4CDB-9E3E-36FA59B8EF86}" type="datetimeFigureOut">
              <a:rPr lang="en-CA" smtClean="0"/>
              <a:pPr/>
              <a:t>2018-12-21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899CB2-9991-4158-98B6-CE37FB87874D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24744" y="683568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>
                <a:solidFill>
                  <a:srgbClr val="92D050"/>
                </a:solidFill>
              </a:rPr>
              <a:t>JT &amp; AC - </a:t>
            </a:r>
            <a:r>
              <a:rPr lang="en-CA" dirty="0" smtClean="0"/>
              <a:t>The second individual does not have to be the AC. It is best if the second individual lives</a:t>
            </a:r>
            <a:r>
              <a:rPr lang="en-CA" baseline="0" dirty="0" smtClean="0"/>
              <a:t> near the Journey treasurer.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899CB2-9991-4158-98B6-CE37FB87874D}" type="slidenum">
              <a:rPr lang="en-CA" smtClean="0"/>
              <a:pPr/>
              <a:t>8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A80EE-08AB-4830-B3D0-7526D0F7CD42}" type="datetimeFigureOut">
              <a:rPr lang="en-CA" smtClean="0"/>
              <a:pPr/>
              <a:t>2018-12-21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2F282-1197-4D53-8FED-79E90FB5293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A80EE-08AB-4830-B3D0-7526D0F7CD42}" type="datetimeFigureOut">
              <a:rPr lang="en-CA" smtClean="0"/>
              <a:pPr/>
              <a:t>2018-12-21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2F282-1197-4D53-8FED-79E90FB5293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A80EE-08AB-4830-B3D0-7526D0F7CD42}" type="datetimeFigureOut">
              <a:rPr lang="en-CA" smtClean="0"/>
              <a:pPr/>
              <a:t>2018-12-21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2F282-1197-4D53-8FED-79E90FB5293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A80EE-08AB-4830-B3D0-7526D0F7CD42}" type="datetimeFigureOut">
              <a:rPr lang="en-CA" smtClean="0"/>
              <a:pPr/>
              <a:t>2018-12-21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2F282-1197-4D53-8FED-79E90FB5293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A80EE-08AB-4830-B3D0-7526D0F7CD42}" type="datetimeFigureOut">
              <a:rPr lang="en-CA" smtClean="0"/>
              <a:pPr/>
              <a:t>2018-12-21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2F282-1197-4D53-8FED-79E90FB5293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A80EE-08AB-4830-B3D0-7526D0F7CD42}" type="datetimeFigureOut">
              <a:rPr lang="en-CA" smtClean="0"/>
              <a:pPr/>
              <a:t>2018-12-21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2F282-1197-4D53-8FED-79E90FB5293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A80EE-08AB-4830-B3D0-7526D0F7CD42}" type="datetimeFigureOut">
              <a:rPr lang="en-CA" smtClean="0"/>
              <a:pPr/>
              <a:t>2018-12-21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2F282-1197-4D53-8FED-79E90FB5293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A80EE-08AB-4830-B3D0-7526D0F7CD42}" type="datetimeFigureOut">
              <a:rPr lang="en-CA" smtClean="0"/>
              <a:pPr/>
              <a:t>2018-12-21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2F282-1197-4D53-8FED-79E90FB5293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A80EE-08AB-4830-B3D0-7526D0F7CD42}" type="datetimeFigureOut">
              <a:rPr lang="en-CA" smtClean="0"/>
              <a:pPr/>
              <a:t>2018-12-21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2F282-1197-4D53-8FED-79E90FB5293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A80EE-08AB-4830-B3D0-7526D0F7CD42}" type="datetimeFigureOut">
              <a:rPr lang="en-CA" smtClean="0"/>
              <a:pPr/>
              <a:t>2018-12-21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2F282-1197-4D53-8FED-79E90FB5293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A80EE-08AB-4830-B3D0-7526D0F7CD42}" type="datetimeFigureOut">
              <a:rPr lang="en-CA" smtClean="0"/>
              <a:pPr/>
              <a:t>2018-12-21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2F282-1197-4D53-8FED-79E90FB5293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A80EE-08AB-4830-B3D0-7526D0F7CD42}" type="datetimeFigureOut">
              <a:rPr lang="en-CA" smtClean="0"/>
              <a:pPr/>
              <a:t>2018-12-21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2F282-1197-4D53-8FED-79E90FB52934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b="1" dirty="0" smtClean="0"/>
              <a:t>Inbound Journey Treasurer Workshop</a:t>
            </a:r>
            <a:endParaRPr lang="en-CA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 </a:t>
            </a:r>
            <a:endParaRPr lang="en-C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sz="4900" b="1" dirty="0" smtClean="0"/>
              <a:t>Income</a:t>
            </a:r>
            <a:r>
              <a:rPr lang="en-CA" sz="4900" dirty="0" smtClean="0"/>
              <a:t/>
            </a:r>
            <a:br>
              <a:rPr lang="en-CA" sz="4900" dirty="0" smtClean="0"/>
            </a:br>
            <a:r>
              <a:rPr lang="en-CA" sz="3400" dirty="0" smtClean="0"/>
              <a:t>Page 9 &amp; 10</a:t>
            </a:r>
            <a:endParaRPr lang="en-CA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 fontScale="92500" lnSpcReduction="20000"/>
          </a:bodyPr>
          <a:lstStyle/>
          <a:p>
            <a:r>
              <a:rPr lang="en-CA" dirty="0" smtClean="0"/>
              <a:t>Sources of income</a:t>
            </a:r>
          </a:p>
          <a:p>
            <a:pPr marL="898525" indent="-533400">
              <a:buFont typeface="Wingdings" pitchFamily="2" charset="2"/>
              <a:buChar char="Ø"/>
            </a:pPr>
            <a:r>
              <a:rPr lang="en-CA" dirty="0" smtClean="0"/>
              <a:t>Ambassadors’ payment of the hosting program fee (Due 60 days prior to Journey start date); and</a:t>
            </a:r>
          </a:p>
          <a:p>
            <a:pPr marL="898525" indent="-533400">
              <a:buFont typeface="Wingdings" pitchFamily="2" charset="2"/>
              <a:buChar char="Ø"/>
            </a:pPr>
            <a:r>
              <a:rPr lang="en-CA" dirty="0" smtClean="0"/>
              <a:t>FFO Member payments to attend specific event(s)</a:t>
            </a:r>
          </a:p>
          <a:p>
            <a:pPr marL="898525" indent="-533400">
              <a:buFont typeface="Wingdings" pitchFamily="2" charset="2"/>
              <a:buChar char="Ø"/>
            </a:pPr>
            <a:r>
              <a:rPr lang="en-CA" dirty="0" smtClean="0"/>
              <a:t>Fund advance (up to $500 from FFO) – If required to pay venue deposit(s) prior to receiving the Ambassador’s payment. Must be paid back.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sz="4900" b="1" dirty="0" smtClean="0"/>
              <a:t>Expenses</a:t>
            </a:r>
            <a:r>
              <a:rPr lang="en-CA" dirty="0" smtClean="0"/>
              <a:t> </a:t>
            </a:r>
            <a:br>
              <a:rPr lang="en-CA" dirty="0" smtClean="0"/>
            </a:br>
            <a:r>
              <a:rPr lang="en-CA" sz="3400" dirty="0" smtClean="0"/>
              <a:t>Pages 10</a:t>
            </a:r>
            <a:endParaRPr lang="en-CA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844824"/>
            <a:ext cx="8496944" cy="4536504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600"/>
              </a:spcBef>
            </a:pPr>
            <a:r>
              <a:rPr lang="en-CA" sz="3800" dirty="0" smtClean="0"/>
              <a:t>Two types of expenses</a:t>
            </a:r>
          </a:p>
          <a:p>
            <a:pPr marL="898525" indent="-533400">
              <a:spcBef>
                <a:spcPts val="600"/>
              </a:spcBef>
              <a:buFont typeface="Wingdings" pitchFamily="2" charset="2"/>
              <a:buChar char="Ø"/>
            </a:pPr>
            <a:r>
              <a:rPr lang="en-CA" sz="3800" dirty="0" smtClean="0"/>
              <a:t>Administration costs – postage, bank fees, booklets, Ambassador’s gift bags, AC gift …</a:t>
            </a:r>
          </a:p>
          <a:p>
            <a:pPr marL="898525" indent="-533400">
              <a:spcBef>
                <a:spcPts val="600"/>
              </a:spcBef>
              <a:buFont typeface="Wingdings" pitchFamily="2" charset="2"/>
              <a:buChar char="Ø"/>
            </a:pPr>
            <a:r>
              <a:rPr lang="en-CA" sz="3800" dirty="0" smtClean="0"/>
              <a:t>Hosting Program Event expenses</a:t>
            </a:r>
          </a:p>
          <a:p>
            <a:pPr marL="898525" indent="-533400">
              <a:spcBef>
                <a:spcPts val="600"/>
              </a:spcBef>
              <a:buNone/>
            </a:pPr>
            <a:r>
              <a:rPr lang="en-CA" sz="3800" dirty="0" smtClean="0"/>
              <a:t>*If the event participation by FFO Member(s)  increases the cost of the event,  that increase must be paid by the FFO Member participating</a:t>
            </a:r>
          </a:p>
          <a:p>
            <a:pPr marL="365125" indent="-365125">
              <a:buNone/>
            </a:pPr>
            <a:endParaRPr lang="en-CA" dirty="0" smtClean="0"/>
          </a:p>
          <a:p>
            <a:pPr marL="365125" indent="-365125">
              <a:buFont typeface="Arial" charset="0"/>
              <a:buChar char="•"/>
            </a:pPr>
            <a:endParaRPr lang="en-CA" dirty="0" smtClean="0"/>
          </a:p>
          <a:p>
            <a:pPr marL="365125" indent="-365125"/>
            <a:endParaRPr lang="en-CA" dirty="0" smtClean="0"/>
          </a:p>
          <a:p>
            <a:pPr marL="365125" indent="-365125"/>
            <a:endParaRPr lang="en-CA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sz="4900" b="1" dirty="0" smtClean="0"/>
              <a:t>Refund</a:t>
            </a:r>
            <a:r>
              <a:rPr lang="en-CA" sz="4900" dirty="0" smtClean="0"/>
              <a:t> 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sz="3400" dirty="0" smtClean="0"/>
              <a:t>Pages 13</a:t>
            </a:r>
            <a:endParaRPr lang="en-CA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68052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en-CA" dirty="0" smtClean="0"/>
              <a:t>Hosting Program fees – not refundable once paid (60 days prior journey)*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en-CA" dirty="0" smtClean="0"/>
              <a:t>Any residual from withdrawn applicant must be transferred to FFO main account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en-CA" dirty="0" smtClean="0"/>
              <a:t>Upon cancellation, FFO member payment for an activity may be reimbursed prior to the event as long as the activity is self sustained.</a:t>
            </a:r>
            <a:endParaRPr lang="en-C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Review of Documents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>
                <a:solidFill>
                  <a:schemeClr val="bg1">
                    <a:lumMod val="65000"/>
                  </a:schemeClr>
                </a:solidFill>
              </a:rPr>
              <a:t>FFI Policies and Guidelines for Clubs and </a:t>
            </a:r>
            <a:r>
              <a:rPr lang="en-CA" b="1" dirty="0" smtClean="0">
                <a:solidFill>
                  <a:schemeClr val="bg1">
                    <a:lumMod val="65000"/>
                  </a:schemeClr>
                </a:solidFill>
              </a:rPr>
              <a:t>Programs</a:t>
            </a:r>
          </a:p>
          <a:p>
            <a:pPr>
              <a:spcBef>
                <a:spcPts val="1200"/>
              </a:spcBef>
            </a:pPr>
            <a:r>
              <a:rPr lang="en-CA" b="1" dirty="0">
                <a:solidFill>
                  <a:schemeClr val="bg1">
                    <a:lumMod val="65000"/>
                  </a:schemeClr>
                </a:solidFill>
              </a:rPr>
              <a:t>FFO Guidelines Journey Treasurers Inbound and </a:t>
            </a:r>
            <a:r>
              <a:rPr lang="en-CA" b="1" dirty="0" smtClean="0">
                <a:solidFill>
                  <a:schemeClr val="bg1">
                    <a:lumMod val="65000"/>
                  </a:schemeClr>
                </a:solidFill>
              </a:rPr>
              <a:t>Outbound</a:t>
            </a:r>
          </a:p>
          <a:p>
            <a:pPr>
              <a:spcBef>
                <a:spcPts val="1200"/>
              </a:spcBef>
            </a:pPr>
            <a:r>
              <a:rPr lang="en-CA" b="1" dirty="0" smtClean="0"/>
              <a:t>BMO Banking Fees (16 Apr 2018 version) https://www.bmo.com/pdf/better-banking-guide-business-en.pdf</a:t>
            </a:r>
            <a:endParaRPr lang="en-CA" dirty="0"/>
          </a:p>
          <a:p>
            <a:pPr>
              <a:spcBef>
                <a:spcPts val="1200"/>
              </a:spcBef>
            </a:pPr>
            <a:r>
              <a:rPr lang="en-CA" b="1" dirty="0">
                <a:solidFill>
                  <a:schemeClr val="bg1">
                    <a:lumMod val="65000"/>
                  </a:schemeClr>
                </a:solidFill>
              </a:rPr>
              <a:t>Excel template </a:t>
            </a:r>
            <a:r>
              <a:rPr lang="en-CA" b="1" dirty="0" smtClean="0">
                <a:solidFill>
                  <a:schemeClr val="bg1">
                    <a:lumMod val="65000"/>
                  </a:schemeClr>
                </a:solidFill>
              </a:rPr>
              <a:t>Instructions</a:t>
            </a:r>
            <a:endParaRPr lang="en-CA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 smtClean="0"/>
              <a:t>Community Account Banking Fees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 </a:t>
            </a:r>
            <a:r>
              <a:rPr lang="en-CA" sz="3400" dirty="0" smtClean="0"/>
              <a:t>Pages 11 - 12</a:t>
            </a:r>
            <a:endParaRPr lang="en-CA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CA" dirty="0" smtClean="0"/>
              <a:t>$2.50 - monthly administration fee, if minimum monthly balance &lt; $5,000;</a:t>
            </a:r>
          </a:p>
          <a:p>
            <a:pPr>
              <a:spcBef>
                <a:spcPts val="600"/>
              </a:spcBef>
            </a:pPr>
            <a:r>
              <a:rPr lang="en-CA" dirty="0" smtClean="0"/>
              <a:t>$1.25 - per transaction (20 free per month);</a:t>
            </a:r>
          </a:p>
          <a:p>
            <a:pPr>
              <a:spcBef>
                <a:spcPts val="600"/>
              </a:spcBef>
            </a:pPr>
            <a:r>
              <a:rPr lang="en-CA" dirty="0" smtClean="0"/>
              <a:t>$1.25 - per teller deposit (5 free per month);</a:t>
            </a:r>
          </a:p>
          <a:p>
            <a:pPr>
              <a:spcBef>
                <a:spcPts val="600"/>
              </a:spcBef>
            </a:pPr>
            <a:r>
              <a:rPr lang="en-CA" dirty="0" smtClean="0"/>
              <a:t>$0.20 - per cheque deposited (25 free per month);</a:t>
            </a:r>
          </a:p>
          <a:p>
            <a:pPr>
              <a:spcBef>
                <a:spcPts val="600"/>
              </a:spcBef>
            </a:pPr>
            <a:r>
              <a:rPr lang="en-CA" dirty="0" smtClean="0"/>
              <a:t>$3.00 – monthly paper statement (free monthly e-statement).</a:t>
            </a:r>
            <a:endParaRPr lang="en-C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 smtClean="0"/>
              <a:t>BMO Sundry Fees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sz="3400" dirty="0" smtClean="0"/>
              <a:t> Pages 13 - 16</a:t>
            </a:r>
            <a:endParaRPr lang="en-CA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$20.00 - Account closed within 90 days of opening;</a:t>
            </a:r>
          </a:p>
          <a:p>
            <a:r>
              <a:rPr lang="en-CA" dirty="0" smtClean="0"/>
              <a:t>$7.00 - per deposited NSF cheques;</a:t>
            </a:r>
          </a:p>
          <a:p>
            <a:r>
              <a:rPr lang="en-CA" dirty="0" smtClean="0"/>
              <a:t>$48.00 - per written NSF cheques;</a:t>
            </a:r>
          </a:p>
          <a:p>
            <a:r>
              <a:rPr lang="en-CA" dirty="0" smtClean="0"/>
              <a:t>$7.50 - per foreign currency money order or draft (free for USD money order);</a:t>
            </a:r>
          </a:p>
          <a:p>
            <a:r>
              <a:rPr lang="en-CA" dirty="0" smtClean="0"/>
              <a:t>$14.00 - Wire transfer payment received.</a:t>
            </a:r>
            <a:endParaRPr lang="en-C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Both Signatory Requirement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Both signatory must be present for:</a:t>
            </a:r>
          </a:p>
          <a:p>
            <a:pPr marL="717550">
              <a:buFont typeface="Wingdings" pitchFamily="2" charset="2"/>
              <a:buChar char="Ø"/>
            </a:pPr>
            <a:r>
              <a:rPr lang="en-CA" dirty="0" smtClean="0"/>
              <a:t>Open or close a journey account;</a:t>
            </a:r>
          </a:p>
          <a:p>
            <a:pPr marL="717550">
              <a:buFont typeface="Wingdings" pitchFamily="2" charset="2"/>
              <a:buChar char="Ø"/>
            </a:pPr>
            <a:r>
              <a:rPr lang="en-CA" dirty="0" smtClean="0"/>
              <a:t>Initiate a Wire Transfer;</a:t>
            </a:r>
          </a:p>
          <a:p>
            <a:pPr marL="717550">
              <a:buFont typeface="Wingdings" pitchFamily="2" charset="2"/>
              <a:buChar char="Ø"/>
            </a:pPr>
            <a:r>
              <a:rPr lang="en-CA" dirty="0" smtClean="0"/>
              <a:t>Request a Money order or draft; and</a:t>
            </a:r>
          </a:p>
          <a:p>
            <a:r>
              <a:rPr lang="en-CA" dirty="0" smtClean="0"/>
              <a:t>Both must sign cheques to pay expenses.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Review of Documents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>
                <a:solidFill>
                  <a:schemeClr val="bg1">
                    <a:lumMod val="65000"/>
                  </a:schemeClr>
                </a:solidFill>
              </a:rPr>
              <a:t>FFI Policies and Guidelines for Clubs and </a:t>
            </a:r>
            <a:r>
              <a:rPr lang="en-CA" b="1" dirty="0" smtClean="0">
                <a:solidFill>
                  <a:schemeClr val="bg1">
                    <a:lumMod val="65000"/>
                  </a:schemeClr>
                </a:solidFill>
              </a:rPr>
              <a:t>Programs</a:t>
            </a:r>
          </a:p>
          <a:p>
            <a:pPr>
              <a:spcBef>
                <a:spcPts val="1200"/>
              </a:spcBef>
            </a:pPr>
            <a:r>
              <a:rPr lang="en-CA" b="1" dirty="0">
                <a:solidFill>
                  <a:schemeClr val="bg1">
                    <a:lumMod val="65000"/>
                  </a:schemeClr>
                </a:solidFill>
              </a:rPr>
              <a:t>FFO Guidelines Journey Treasurers Inbound and </a:t>
            </a:r>
            <a:r>
              <a:rPr lang="en-CA" b="1" dirty="0" smtClean="0">
                <a:solidFill>
                  <a:schemeClr val="bg1">
                    <a:lumMod val="65000"/>
                  </a:schemeClr>
                </a:solidFill>
              </a:rPr>
              <a:t>Outbound</a:t>
            </a:r>
          </a:p>
          <a:p>
            <a:pPr>
              <a:spcBef>
                <a:spcPts val="1200"/>
              </a:spcBef>
            </a:pPr>
            <a:r>
              <a:rPr lang="en-CA" b="1" dirty="0" smtClean="0">
                <a:solidFill>
                  <a:schemeClr val="bg1">
                    <a:lumMod val="65000"/>
                  </a:schemeClr>
                </a:solidFill>
              </a:rPr>
              <a:t>BMO Banking Fees</a:t>
            </a:r>
            <a:endParaRPr lang="en-CA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spcBef>
                <a:spcPts val="1200"/>
              </a:spcBef>
            </a:pPr>
            <a:r>
              <a:rPr lang="en-CA" b="1" dirty="0"/>
              <a:t>Excel template </a:t>
            </a:r>
            <a:r>
              <a:rPr lang="en-CA" b="1" dirty="0" smtClean="0"/>
              <a:t>Instructions</a:t>
            </a:r>
            <a:endParaRPr lang="en-CA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CA" b="1" dirty="0" smtClean="0"/>
              <a:t>Template Overview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496944" cy="5184576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CA" dirty="0" smtClean="0"/>
              <a:t>Instruction Tab – Provides the overview information about the Excel template</a:t>
            </a: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CA" dirty="0" smtClean="0"/>
              <a:t>Budget Tab – Area to enter the expected administrative income and expenses to ensure a net zero balance.</a:t>
            </a: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CA" dirty="0" smtClean="0"/>
              <a:t>Event Planner Tabs – Areas to enter the expected income and expenses for each specific activity</a:t>
            </a: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CA" dirty="0" smtClean="0"/>
              <a:t>Journal Tab – Area to record all transactions as they happen. All income should be entered as “Ambassador Receipts” or “=C$84” in column C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CA" b="1" dirty="0" smtClean="0"/>
              <a:t>Template Overview </a:t>
            </a:r>
            <a:r>
              <a:rPr lang="en-CA" sz="3600" b="1" dirty="0" smtClean="0"/>
              <a:t>(Cont`d)</a:t>
            </a:r>
            <a:endParaRPr lang="en-CA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844824"/>
            <a:ext cx="8496944" cy="475252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CA" dirty="0" smtClean="0"/>
              <a:t>Inbound Details Tab – Area to track income and expenses associated with each FFO member thus calculating their individual refund</a:t>
            </a: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CA" dirty="0" smtClean="0"/>
              <a:t>Inbound Budget Report Tab – New tab which is a report of the budget information in a concise format for presentation at committee meeting</a:t>
            </a: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CA" dirty="0" smtClean="0"/>
              <a:t>Summary-Source &amp; Use of Funds Tab – Automated report showing Actual </a:t>
            </a:r>
            <a:r>
              <a:rPr lang="en-CA" dirty="0" err="1" smtClean="0"/>
              <a:t>vs</a:t>
            </a:r>
            <a:r>
              <a:rPr lang="en-CA" dirty="0" smtClean="0"/>
              <a:t> Budget and Variances</a:t>
            </a: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CA" smtClean="0"/>
              <a:t>Note Macros </a:t>
            </a:r>
            <a:r>
              <a:rPr lang="en-CA" dirty="0" smtClean="0"/>
              <a:t>must be enable for the Inbound Budget Report button </a:t>
            </a:r>
            <a:r>
              <a:rPr lang="en-CA" smtClean="0"/>
              <a:t>to work</a:t>
            </a:r>
            <a:endParaRPr lang="en-CA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Review of Documents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/>
              <a:t>FFI Policies and Guidelines for Clubs and </a:t>
            </a:r>
            <a:r>
              <a:rPr lang="en-CA" b="1" dirty="0" smtClean="0"/>
              <a:t>Programs (2017-18 version) </a:t>
            </a:r>
            <a:r>
              <a:rPr lang="en-CA" sz="2800" b="1" dirty="0" smtClean="0"/>
              <a:t>https://www.thefriendshipforce.org/resources/#panel-policies</a:t>
            </a:r>
            <a:endParaRPr lang="en-CA" b="1" dirty="0" smtClean="0"/>
          </a:p>
          <a:p>
            <a:pPr>
              <a:spcBef>
                <a:spcPts val="1200"/>
              </a:spcBef>
            </a:pPr>
            <a:r>
              <a:rPr lang="en-CA" dirty="0">
                <a:solidFill>
                  <a:schemeClr val="bg1">
                    <a:lumMod val="65000"/>
                  </a:schemeClr>
                </a:solidFill>
              </a:rPr>
              <a:t>FFO Guidelines Journey Treasurers Inbound and </a:t>
            </a:r>
            <a:r>
              <a:rPr lang="en-CA" dirty="0" smtClean="0">
                <a:solidFill>
                  <a:schemeClr val="bg1">
                    <a:lumMod val="65000"/>
                  </a:schemeClr>
                </a:solidFill>
              </a:rPr>
              <a:t>Outbound</a:t>
            </a:r>
          </a:p>
          <a:p>
            <a:pPr>
              <a:spcBef>
                <a:spcPts val="1200"/>
              </a:spcBef>
            </a:pPr>
            <a:r>
              <a:rPr lang="en-CA" dirty="0" smtClean="0">
                <a:solidFill>
                  <a:schemeClr val="bg1">
                    <a:lumMod val="65000"/>
                  </a:schemeClr>
                </a:solidFill>
              </a:rPr>
              <a:t>BMO Banking Fees</a:t>
            </a:r>
            <a:endParaRPr lang="en-CA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spcBef>
                <a:spcPts val="1200"/>
              </a:spcBef>
            </a:pPr>
            <a:r>
              <a:rPr lang="en-CA" dirty="0">
                <a:solidFill>
                  <a:schemeClr val="bg1">
                    <a:lumMod val="65000"/>
                  </a:schemeClr>
                </a:solidFill>
              </a:rPr>
              <a:t>Excel template </a:t>
            </a:r>
            <a:r>
              <a:rPr lang="en-CA" dirty="0" smtClean="0">
                <a:solidFill>
                  <a:schemeClr val="bg1">
                    <a:lumMod val="65000"/>
                  </a:schemeClr>
                </a:solidFill>
              </a:rPr>
              <a:t>Instructions</a:t>
            </a:r>
            <a:endParaRPr lang="en-CA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n-CA" b="1" dirty="0" smtClean="0"/>
              <a:t>Friendship Force Journey Programs </a:t>
            </a:r>
            <a:r>
              <a:rPr lang="en-CA" sz="3400" dirty="0" smtClean="0"/>
              <a:t>Page 4</a:t>
            </a:r>
            <a:endParaRPr lang="en-CA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 fontScale="85000" lnSpcReduction="10000"/>
          </a:bodyPr>
          <a:lstStyle/>
          <a:p>
            <a:r>
              <a:rPr lang="en-CA" dirty="0" smtClean="0"/>
              <a:t>Four types of inbound Journeys:</a:t>
            </a:r>
          </a:p>
          <a:p>
            <a:pPr marL="892175" indent="-527050">
              <a:buFont typeface="Wingdings" pitchFamily="2" charset="2"/>
              <a:buChar char="Ø"/>
            </a:pPr>
            <a:r>
              <a:rPr lang="en-CA" dirty="0" smtClean="0"/>
              <a:t>International Club to Club Journeys – one week (5-7 nights) program between clubs from different countries</a:t>
            </a:r>
          </a:p>
          <a:p>
            <a:pPr marL="892175" indent="-527050">
              <a:buFont typeface="Wingdings" pitchFamily="2" charset="2"/>
              <a:buChar char="Ø"/>
            </a:pPr>
            <a:r>
              <a:rPr lang="en-CA" dirty="0" smtClean="0"/>
              <a:t>Domestic Club to Club Journeys – Up to 7 nights between clubs within a country</a:t>
            </a:r>
          </a:p>
          <a:p>
            <a:pPr marL="892175" indent="-527050">
              <a:buFont typeface="Wingdings" pitchFamily="2" charset="2"/>
              <a:buChar char="Ø"/>
            </a:pPr>
            <a:r>
              <a:rPr lang="en-CA" dirty="0" smtClean="0"/>
              <a:t>Stopover – 1-4 nights </a:t>
            </a:r>
            <a:r>
              <a:rPr lang="en-CA" dirty="0" err="1" smtClean="0"/>
              <a:t>homestay</a:t>
            </a:r>
            <a:r>
              <a:rPr lang="en-CA" dirty="0" smtClean="0"/>
              <a:t> while traveling to or from an International Club to Club Journeys</a:t>
            </a:r>
          </a:p>
          <a:p>
            <a:pPr marL="892175" indent="-527050">
              <a:buFont typeface="Wingdings" pitchFamily="2" charset="2"/>
              <a:buChar char="Ø"/>
            </a:pPr>
            <a:r>
              <a:rPr lang="en-CA" dirty="0" smtClean="0"/>
              <a:t>Global – Ambassadors from anywhere in the world with a special focus and variable duration</a:t>
            </a:r>
            <a:endParaRPr lang="en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sz="4900" b="1" dirty="0" smtClean="0"/>
              <a:t>Host Club Fees</a:t>
            </a:r>
            <a:br>
              <a:rPr lang="en-CA" sz="4900" b="1" dirty="0" smtClean="0"/>
            </a:br>
            <a:r>
              <a:rPr lang="en-CA" sz="3400" dirty="0" smtClean="0"/>
              <a:t> Page 6</a:t>
            </a:r>
            <a:endParaRPr lang="en-CA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r>
              <a:rPr lang="en-CA" dirty="0" smtClean="0"/>
              <a:t>International Journey -  basic fee $150 USD; Any amount over $150 USD, the Ambassador Coordinator must be provided and agree with the cost of each program event</a:t>
            </a:r>
          </a:p>
          <a:p>
            <a:pPr>
              <a:tabLst>
                <a:tab pos="5553075" algn="dec"/>
              </a:tabLst>
            </a:pPr>
            <a:r>
              <a:rPr lang="en-CA" dirty="0" smtClean="0"/>
              <a:t>Global and Domestic Journeys and Stopover – fee set on a case-by-case basis, to be worked out and agreed upon by the Ambassador and Host Coordinators.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sz="4900" b="1" dirty="0" smtClean="0"/>
              <a:t>Host Club Fees </a:t>
            </a:r>
            <a:r>
              <a:rPr lang="en-CA" sz="3100" b="1" dirty="0" smtClean="0"/>
              <a:t>(Cont’d)</a:t>
            </a:r>
            <a:br>
              <a:rPr lang="en-CA" sz="3100" b="1" dirty="0" smtClean="0"/>
            </a:br>
            <a:r>
              <a:rPr lang="en-CA" sz="3400" dirty="0" smtClean="0"/>
              <a:t> Page 6</a:t>
            </a:r>
            <a:endParaRPr lang="en-CA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68552"/>
          </a:xfrm>
        </p:spPr>
        <p:txBody>
          <a:bodyPr>
            <a:normAutofit/>
          </a:bodyPr>
          <a:lstStyle/>
          <a:p>
            <a:r>
              <a:rPr lang="en-CA" sz="2700" dirty="0" smtClean="0"/>
              <a:t>Used to pay the cost of group </a:t>
            </a:r>
            <a:r>
              <a:rPr lang="en-CA" sz="2700" dirty="0" err="1" smtClean="0"/>
              <a:t>activilies</a:t>
            </a:r>
            <a:r>
              <a:rPr lang="en-CA" sz="2700" dirty="0" smtClean="0"/>
              <a:t>.</a:t>
            </a:r>
          </a:p>
          <a:p>
            <a:pPr>
              <a:tabLst>
                <a:tab pos="5553075" algn="dec"/>
              </a:tabLst>
            </a:pPr>
            <a:r>
              <a:rPr lang="en-CA" sz="2700" dirty="0" smtClean="0"/>
              <a:t>Should not cover the cost of transportation from/to arrival/departure site  (airport) to the local community.</a:t>
            </a:r>
          </a:p>
          <a:p>
            <a:pPr>
              <a:tabLst>
                <a:tab pos="5553075" algn="dec"/>
              </a:tabLst>
            </a:pPr>
            <a:r>
              <a:rPr lang="en-CA" sz="2700" dirty="0" smtClean="0"/>
              <a:t>are normally transferred directly from the ambassador club to the host club in a mutually acceptable manner, unless otherwise authorized by FFI.</a:t>
            </a:r>
          </a:p>
          <a:p>
            <a:pPr>
              <a:tabLst>
                <a:tab pos="5553075" algn="dec"/>
              </a:tabLst>
            </a:pPr>
            <a:r>
              <a:rPr lang="en-CA" sz="2700" dirty="0" smtClean="0"/>
              <a:t>The Host Club Program Fee is non-refundable if an ambassador cancels from the journey less than 60 days prior to departure (journey start)</a:t>
            </a:r>
          </a:p>
          <a:p>
            <a:pPr>
              <a:tabLst>
                <a:tab pos="5553075" algn="dec"/>
              </a:tabLst>
            </a:pPr>
            <a:endParaRPr lang="en-CA" sz="27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Review of Documents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b="1" dirty="0">
                <a:solidFill>
                  <a:schemeClr val="bg1">
                    <a:lumMod val="65000"/>
                  </a:schemeClr>
                </a:solidFill>
              </a:rPr>
              <a:t>FFI Policies and Guidelines for Clubs and </a:t>
            </a:r>
            <a:r>
              <a:rPr lang="en-CA" b="1" dirty="0" smtClean="0">
                <a:solidFill>
                  <a:schemeClr val="bg1">
                    <a:lumMod val="65000"/>
                  </a:schemeClr>
                </a:solidFill>
              </a:rPr>
              <a:t>Programs</a:t>
            </a:r>
          </a:p>
          <a:p>
            <a:pPr>
              <a:spcBef>
                <a:spcPts val="1200"/>
              </a:spcBef>
            </a:pPr>
            <a:r>
              <a:rPr lang="en-CA" b="1" dirty="0"/>
              <a:t>FFO Guidelines Journey Treasurers Inbound and </a:t>
            </a:r>
            <a:r>
              <a:rPr lang="en-CA" b="1" dirty="0" smtClean="0"/>
              <a:t>Outbound (Feb 2018 version) http://www.friendshipforceottawa.ca/guidelines_for_j_treas_inbound_and_outbound_feb_2018.pdf</a:t>
            </a:r>
            <a:endParaRPr lang="en-CA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spcBef>
                <a:spcPts val="1200"/>
              </a:spcBef>
            </a:pPr>
            <a:r>
              <a:rPr lang="en-CA" dirty="0" smtClean="0">
                <a:solidFill>
                  <a:schemeClr val="bg1">
                    <a:lumMod val="65000"/>
                  </a:schemeClr>
                </a:solidFill>
              </a:rPr>
              <a:t>BMO Banking Fees</a:t>
            </a:r>
          </a:p>
          <a:p>
            <a:pPr>
              <a:spcBef>
                <a:spcPts val="1200"/>
              </a:spcBef>
            </a:pPr>
            <a:r>
              <a:rPr lang="en-CA" dirty="0" smtClean="0">
                <a:solidFill>
                  <a:schemeClr val="bg1">
                    <a:lumMod val="65000"/>
                  </a:schemeClr>
                </a:solidFill>
              </a:rPr>
              <a:t>Excel </a:t>
            </a:r>
            <a:r>
              <a:rPr lang="en-CA" dirty="0">
                <a:solidFill>
                  <a:schemeClr val="bg1">
                    <a:lumMod val="65000"/>
                  </a:schemeClr>
                </a:solidFill>
              </a:rPr>
              <a:t>template </a:t>
            </a:r>
            <a:r>
              <a:rPr lang="en-CA" dirty="0" smtClean="0">
                <a:solidFill>
                  <a:schemeClr val="bg1">
                    <a:lumMod val="65000"/>
                  </a:schemeClr>
                </a:solidFill>
              </a:rPr>
              <a:t>Instructions</a:t>
            </a:r>
            <a:endParaRPr lang="en-CA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80120"/>
          </a:xfrm>
        </p:spPr>
        <p:txBody>
          <a:bodyPr>
            <a:noAutofit/>
          </a:bodyPr>
          <a:lstStyle/>
          <a:p>
            <a:r>
              <a:rPr lang="en-CA" b="1" dirty="0" smtClean="0"/>
              <a:t>Inbound Journey Treasurer Role and Responsibilities </a:t>
            </a:r>
            <a:r>
              <a:rPr lang="en-CA" sz="3100" dirty="0" smtClean="0"/>
              <a:t>Pages 3, 4 &amp; 5</a:t>
            </a:r>
            <a:endParaRPr lang="en-CA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28800"/>
            <a:ext cx="8568952" cy="4896544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CA" sz="2800" b="1" dirty="0" smtClean="0"/>
              <a:t>Financial Planning and budgeting </a:t>
            </a:r>
            <a:r>
              <a:rPr lang="en-CA" sz="2800" dirty="0" smtClean="0"/>
              <a:t>– Critical to end up with a net zero balance: Identify all journey costs and income. </a:t>
            </a:r>
          </a:p>
          <a:p>
            <a:pPr>
              <a:lnSpc>
                <a:spcPct val="80000"/>
              </a:lnSpc>
            </a:pPr>
            <a:r>
              <a:rPr lang="en-CA" sz="2800" b="1" dirty="0" smtClean="0"/>
              <a:t>Banking, Book and Record Keeping </a:t>
            </a:r>
            <a:r>
              <a:rPr lang="en-CA" sz="2800" dirty="0" smtClean="0"/>
              <a:t>– Opening and closing a </a:t>
            </a:r>
            <a:r>
              <a:rPr lang="en-CA" sz="2800" u="sng" dirty="0" smtClean="0"/>
              <a:t>community</a:t>
            </a:r>
            <a:r>
              <a:rPr lang="en-CA" sz="2800" dirty="0" smtClean="0"/>
              <a:t> bank account*, deposit all income, write cheque to pay expenses* and keep a journal of all transactions</a:t>
            </a:r>
          </a:p>
          <a:p>
            <a:pPr marL="625475" indent="-260350">
              <a:lnSpc>
                <a:spcPct val="80000"/>
              </a:lnSpc>
              <a:buNone/>
            </a:pPr>
            <a:r>
              <a:rPr lang="en-CA" sz="2800" dirty="0" smtClean="0"/>
              <a:t>* Require second unrelated signature, normally the AC, best if living close by</a:t>
            </a:r>
          </a:p>
          <a:p>
            <a:pPr>
              <a:lnSpc>
                <a:spcPct val="80000"/>
              </a:lnSpc>
            </a:pPr>
            <a:r>
              <a:rPr lang="en-CA" sz="2800" b="1" dirty="0" smtClean="0"/>
              <a:t>Financial Reporting </a:t>
            </a:r>
            <a:r>
              <a:rPr lang="en-CA" sz="2800" dirty="0" smtClean="0"/>
              <a:t>– to Hosting Committee, FFO Treasurer and Ambassador Coordinator (upon request)</a:t>
            </a:r>
          </a:p>
          <a:p>
            <a:pPr>
              <a:lnSpc>
                <a:spcPct val="80000"/>
              </a:lnSpc>
            </a:pPr>
            <a:r>
              <a:rPr lang="en-CA" sz="2800" b="1" dirty="0" smtClean="0"/>
              <a:t>General Financial Oversight </a:t>
            </a:r>
            <a:r>
              <a:rPr lang="en-CA" sz="2800" dirty="0" smtClean="0"/>
              <a:t>– Ensure financial decisions are in accordance with FFO guidelines</a:t>
            </a:r>
            <a:endParaRPr lang="en-CA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b="1" dirty="0" smtClean="0"/>
              <a:t>Opening Bank Account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sz="3100" dirty="0" smtClean="0"/>
              <a:t>Pages 5, 6 &amp; 7</a:t>
            </a:r>
            <a:endParaRPr lang="en-CA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CA" dirty="0" smtClean="0"/>
              <a:t>JT &amp; </a:t>
            </a:r>
            <a:r>
              <a:rPr lang="en-CA" dirty="0" smtClean="0">
                <a:solidFill>
                  <a:srgbClr val="00B050"/>
                </a:solidFill>
              </a:rPr>
              <a:t>AC</a:t>
            </a:r>
            <a:r>
              <a:rPr lang="en-CA" dirty="0" smtClean="0"/>
              <a:t> choose a convenient BMO branch</a:t>
            </a: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CA" dirty="0" smtClean="0"/>
              <a:t>JT &amp; </a:t>
            </a:r>
            <a:r>
              <a:rPr lang="en-CA" dirty="0" smtClean="0">
                <a:solidFill>
                  <a:srgbClr val="00B050"/>
                </a:solidFill>
              </a:rPr>
              <a:t>AC</a:t>
            </a:r>
            <a:r>
              <a:rPr lang="en-CA" dirty="0" smtClean="0"/>
              <a:t> open a community bank account 70 to 90 days prior to journey start “FFO Journey # XXXXX” where X is the FFI-identified journey #</a:t>
            </a: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CA" dirty="0" smtClean="0"/>
              <a:t>Request documents from FFO President</a:t>
            </a:r>
          </a:p>
          <a:p>
            <a:pPr marL="898525" indent="-533400">
              <a:lnSpc>
                <a:spcPct val="8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en-CA" dirty="0" smtClean="0"/>
              <a:t>Letter of authorization</a:t>
            </a:r>
          </a:p>
          <a:p>
            <a:pPr marL="898525" indent="-533400">
              <a:lnSpc>
                <a:spcPct val="8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en-CA" dirty="0" smtClean="0"/>
              <a:t>AGM Minutes indicating FFO executive &amp; FFO BY-Laws (for new branch only)</a:t>
            </a:r>
          </a:p>
          <a:p>
            <a:pPr marL="365125" indent="-365125">
              <a:lnSpc>
                <a:spcPct val="80000"/>
              </a:lnSpc>
              <a:spcBef>
                <a:spcPts val="600"/>
              </a:spcBef>
            </a:pPr>
            <a:r>
              <a:rPr lang="en-CA" dirty="0" smtClean="0"/>
              <a:t>ID with photo required</a:t>
            </a:r>
          </a:p>
          <a:p>
            <a:pPr marL="365125" indent="-365125">
              <a:lnSpc>
                <a:spcPct val="80000"/>
              </a:lnSpc>
              <a:spcBef>
                <a:spcPts val="600"/>
              </a:spcBef>
            </a:pPr>
            <a:r>
              <a:rPr lang="en-CA" dirty="0" smtClean="0"/>
              <a:t>Request 100 cheques, Online monthly statements, deposit book, bank card and accept Interact e-Transfer deposit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sz="4900" b="1" dirty="0" smtClean="0"/>
              <a:t>Income &amp; Disbursement</a:t>
            </a:r>
            <a:r>
              <a:rPr lang="en-CA" b="1" dirty="0" smtClean="0"/>
              <a:t/>
            </a:r>
            <a:br>
              <a:rPr lang="en-CA" b="1" dirty="0" smtClean="0"/>
            </a:br>
            <a:r>
              <a:rPr lang="en-CA" sz="3400" dirty="0" smtClean="0"/>
              <a:t>Pages 7 &amp; 8</a:t>
            </a:r>
            <a:endParaRPr lang="en-CA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CA" dirty="0" smtClean="0"/>
              <a:t>Income via cheque, Interact e-transfer, Cash</a:t>
            </a: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CA" dirty="0" smtClean="0"/>
              <a:t>Disbursement via cheque, wire transfer at bank with </a:t>
            </a:r>
            <a:r>
              <a:rPr lang="en-CA" dirty="0" smtClean="0">
                <a:solidFill>
                  <a:srgbClr val="00B050"/>
                </a:solidFill>
              </a:rPr>
              <a:t>AC</a:t>
            </a: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CA" dirty="0" smtClean="0"/>
              <a:t>All incomes and disbursements must be recorded sequentially in the journey journal including bank fees and periodically reconciled with the bank statement</a:t>
            </a: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CA" dirty="0" smtClean="0"/>
              <a:t>Invoices or Receipts are required for all disbursements</a:t>
            </a: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CA" dirty="0" smtClean="0"/>
              <a:t>Caution – do not write last cheque near end of month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4219</TotalTime>
  <Words>1109</Words>
  <Application>Microsoft Office PowerPoint</Application>
  <PresentationFormat>On-screen Show (4:3)</PresentationFormat>
  <Paragraphs>102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Inbound Journey Treasurer Workshop</vt:lpstr>
      <vt:lpstr>Review of Documents</vt:lpstr>
      <vt:lpstr>Friendship Force Journey Programs Page 4</vt:lpstr>
      <vt:lpstr>Host Club Fees  Page 6</vt:lpstr>
      <vt:lpstr>Host Club Fees (Cont’d)  Page 6</vt:lpstr>
      <vt:lpstr>Review of Documents</vt:lpstr>
      <vt:lpstr>Inbound Journey Treasurer Role and Responsibilities Pages 3, 4 &amp; 5</vt:lpstr>
      <vt:lpstr>Opening Bank Account Pages 5, 6 &amp; 7</vt:lpstr>
      <vt:lpstr>Income &amp; Disbursement Pages 7 &amp; 8</vt:lpstr>
      <vt:lpstr>Income Page 9 &amp; 10</vt:lpstr>
      <vt:lpstr>Expenses  Pages 10</vt:lpstr>
      <vt:lpstr>Refund  Pages 13</vt:lpstr>
      <vt:lpstr>Review of Documents</vt:lpstr>
      <vt:lpstr>Community Account Banking Fees  Pages 11 - 12</vt:lpstr>
      <vt:lpstr>BMO Sundry Fees  Pages 13 - 16</vt:lpstr>
      <vt:lpstr>Both Signatory Requirement</vt:lpstr>
      <vt:lpstr>Review of Documents</vt:lpstr>
      <vt:lpstr>Template Overview</vt:lpstr>
      <vt:lpstr>Template Overview (Cont`d)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Outbound Journey Treasurer Workshop</dc:title>
  <dc:creator>Alain</dc:creator>
  <cp:lastModifiedBy>Alain</cp:lastModifiedBy>
  <cp:revision>273</cp:revision>
  <dcterms:created xsi:type="dcterms:W3CDTF">2018-04-11T18:04:23Z</dcterms:created>
  <dcterms:modified xsi:type="dcterms:W3CDTF">2018-12-21T21:32:14Z</dcterms:modified>
</cp:coreProperties>
</file>